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rels" ContentType="application/vnd.openxmlformats-package.relationships+xml"/>
  <Default Extension="vml" ContentType="application/vnd.openxmlformats-officedocument.vmlDrawing"/>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embeddings/oleObject1.bin" ContentType="application/vnd.openxmlformats-officedocument.oleObject"/>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997" r:id="rId2"/>
    <p:sldMasterId id="2147483985" r:id="rId3"/>
    <p:sldMasterId id="2147483947" r:id="rId4"/>
    <p:sldMasterId id="2147483948" r:id="rId5"/>
  </p:sldMasterIdLst>
  <p:notesMasterIdLst>
    <p:notesMasterId r:id="rId38"/>
  </p:notesMasterIdLst>
  <p:handoutMasterIdLst>
    <p:handoutMasterId r:id="rId39"/>
  </p:handoutMasterIdLst>
  <p:sldIdLst>
    <p:sldId id="284" r:id="rId6"/>
    <p:sldId id="620" r:id="rId7"/>
    <p:sldId id="714" r:id="rId8"/>
    <p:sldId id="742" r:id="rId9"/>
    <p:sldId id="732" r:id="rId10"/>
    <p:sldId id="743" r:id="rId11"/>
    <p:sldId id="744" r:id="rId12"/>
    <p:sldId id="741" r:id="rId13"/>
    <p:sldId id="731" r:id="rId14"/>
    <p:sldId id="728" r:id="rId15"/>
    <p:sldId id="709" r:id="rId16"/>
    <p:sldId id="729" r:id="rId17"/>
    <p:sldId id="707" r:id="rId18"/>
    <p:sldId id="699" r:id="rId19"/>
    <p:sldId id="735" r:id="rId20"/>
    <p:sldId id="733" r:id="rId21"/>
    <p:sldId id="734" r:id="rId22"/>
    <p:sldId id="738" r:id="rId23"/>
    <p:sldId id="740" r:id="rId24"/>
    <p:sldId id="747" r:id="rId25"/>
    <p:sldId id="727" r:id="rId26"/>
    <p:sldId id="748" r:id="rId27"/>
    <p:sldId id="749" r:id="rId28"/>
    <p:sldId id="750" r:id="rId29"/>
    <p:sldId id="751" r:id="rId30"/>
    <p:sldId id="752" r:id="rId31"/>
    <p:sldId id="753" r:id="rId32"/>
    <p:sldId id="755" r:id="rId33"/>
    <p:sldId id="754" r:id="rId34"/>
    <p:sldId id="756" r:id="rId35"/>
    <p:sldId id="757" r:id="rId36"/>
    <p:sldId id="700" r:id="rId37"/>
  </p:sldIdLst>
  <p:sldSz cx="9144000" cy="6858000" type="screen4x3"/>
  <p:notesSz cx="6934200" cy="9220200"/>
  <p:defaultTextStyle>
    <a:defPPr>
      <a:defRPr lang="en-US"/>
    </a:defPPr>
    <a:lvl1pPr algn="l" rtl="0" fontAlgn="base">
      <a:spcBef>
        <a:spcPct val="0"/>
      </a:spcBef>
      <a:spcAft>
        <a:spcPct val="0"/>
      </a:spcAft>
      <a:defRPr sz="2200" kern="1200">
        <a:solidFill>
          <a:schemeClr val="tx1"/>
        </a:solidFill>
        <a:latin typeface="Tahoma" pitchFamily="34" charset="0"/>
        <a:ea typeface="+mn-ea"/>
        <a:cs typeface="+mn-cs"/>
      </a:defRPr>
    </a:lvl1pPr>
    <a:lvl2pPr marL="457200" algn="l" rtl="0" fontAlgn="base">
      <a:spcBef>
        <a:spcPct val="0"/>
      </a:spcBef>
      <a:spcAft>
        <a:spcPct val="0"/>
      </a:spcAft>
      <a:defRPr sz="2200" kern="1200">
        <a:solidFill>
          <a:schemeClr val="tx1"/>
        </a:solidFill>
        <a:latin typeface="Tahoma" pitchFamily="34" charset="0"/>
        <a:ea typeface="+mn-ea"/>
        <a:cs typeface="+mn-cs"/>
      </a:defRPr>
    </a:lvl2pPr>
    <a:lvl3pPr marL="914400" algn="l" rtl="0" fontAlgn="base">
      <a:spcBef>
        <a:spcPct val="0"/>
      </a:spcBef>
      <a:spcAft>
        <a:spcPct val="0"/>
      </a:spcAft>
      <a:defRPr sz="2200" kern="1200">
        <a:solidFill>
          <a:schemeClr val="tx1"/>
        </a:solidFill>
        <a:latin typeface="Tahoma" pitchFamily="34" charset="0"/>
        <a:ea typeface="+mn-ea"/>
        <a:cs typeface="+mn-cs"/>
      </a:defRPr>
    </a:lvl3pPr>
    <a:lvl4pPr marL="1371600" algn="l" rtl="0" fontAlgn="base">
      <a:spcBef>
        <a:spcPct val="0"/>
      </a:spcBef>
      <a:spcAft>
        <a:spcPct val="0"/>
      </a:spcAft>
      <a:defRPr sz="2200" kern="1200">
        <a:solidFill>
          <a:schemeClr val="tx1"/>
        </a:solidFill>
        <a:latin typeface="Tahoma" pitchFamily="34" charset="0"/>
        <a:ea typeface="+mn-ea"/>
        <a:cs typeface="+mn-cs"/>
      </a:defRPr>
    </a:lvl4pPr>
    <a:lvl5pPr marL="1828800" algn="l" rtl="0" fontAlgn="base">
      <a:spcBef>
        <a:spcPct val="0"/>
      </a:spcBef>
      <a:spcAft>
        <a:spcPct val="0"/>
      </a:spcAft>
      <a:defRPr sz="2200" kern="1200">
        <a:solidFill>
          <a:schemeClr val="tx1"/>
        </a:solidFill>
        <a:latin typeface="Tahoma" pitchFamily="34" charset="0"/>
        <a:ea typeface="+mn-ea"/>
        <a:cs typeface="+mn-cs"/>
      </a:defRPr>
    </a:lvl5pPr>
    <a:lvl6pPr marL="2286000" algn="l" defTabSz="914400" rtl="0" eaLnBrk="1" latinLnBrk="0" hangingPunct="1">
      <a:defRPr sz="2200" kern="1200">
        <a:solidFill>
          <a:schemeClr val="tx1"/>
        </a:solidFill>
        <a:latin typeface="Tahoma" pitchFamily="34" charset="0"/>
        <a:ea typeface="+mn-ea"/>
        <a:cs typeface="+mn-cs"/>
      </a:defRPr>
    </a:lvl6pPr>
    <a:lvl7pPr marL="2743200" algn="l" defTabSz="914400" rtl="0" eaLnBrk="1" latinLnBrk="0" hangingPunct="1">
      <a:defRPr sz="2200" kern="1200">
        <a:solidFill>
          <a:schemeClr val="tx1"/>
        </a:solidFill>
        <a:latin typeface="Tahoma" pitchFamily="34" charset="0"/>
        <a:ea typeface="+mn-ea"/>
        <a:cs typeface="+mn-cs"/>
      </a:defRPr>
    </a:lvl7pPr>
    <a:lvl8pPr marL="3200400" algn="l" defTabSz="914400" rtl="0" eaLnBrk="1" latinLnBrk="0" hangingPunct="1">
      <a:defRPr sz="2200" kern="1200">
        <a:solidFill>
          <a:schemeClr val="tx1"/>
        </a:solidFill>
        <a:latin typeface="Tahoma" pitchFamily="34" charset="0"/>
        <a:ea typeface="+mn-ea"/>
        <a:cs typeface="+mn-cs"/>
      </a:defRPr>
    </a:lvl8pPr>
    <a:lvl9pPr marL="3657600" algn="l" defTabSz="914400" rtl="0" eaLnBrk="1" latinLnBrk="0" hangingPunct="1">
      <a:defRPr sz="2200"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B1F"/>
    <a:srgbClr val="0000FF"/>
    <a:srgbClr val="FF0000"/>
    <a:srgbClr val="FF9900"/>
    <a:srgbClr val="0000CC"/>
    <a:srgbClr val="FFFFFF"/>
    <a:srgbClr val="FFFFCC"/>
    <a:srgbClr val="99CCFF"/>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34587" autoAdjust="0"/>
    <p:restoredTop sz="93585" autoAdjust="0"/>
  </p:normalViewPr>
  <p:slideViewPr>
    <p:cSldViewPr>
      <p:cViewPr varScale="1">
        <p:scale>
          <a:sx n="67" d="100"/>
          <a:sy n="67" d="100"/>
        </p:scale>
        <p:origin x="-163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87" d="100"/>
          <a:sy n="87" d="100"/>
        </p:scale>
        <p:origin x="-3852" y="-96"/>
      </p:cViewPr>
      <p:guideLst>
        <p:guide orient="horz" pos="2904"/>
        <p:guide pos="2184"/>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interSettings" Target="printerSettings/printerSettings1.bin"/><Relationship Id="rId41" Type="http://schemas.openxmlformats.org/officeDocument/2006/relationships/presProps" Target="presProps.xml"/><Relationship Id="rId42" Type="http://schemas.openxmlformats.org/officeDocument/2006/relationships/viewProps" Target="viewProps.xml"/><Relationship Id="rId43" Type="http://schemas.openxmlformats.org/officeDocument/2006/relationships/theme" Target="theme/theme1.xml"/><Relationship Id="rId4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6626" name="Rectangle 2"/>
          <p:cNvSpPr>
            <a:spLocks noGrp="1" noChangeArrowheads="1"/>
          </p:cNvSpPr>
          <p:nvPr>
            <p:ph type="hdr" sz="quarter"/>
          </p:nvPr>
        </p:nvSpPr>
        <p:spPr bwMode="auto">
          <a:xfrm>
            <a:off x="0"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200">
                <a:effectLst/>
                <a:latin typeface="Arial" pitchFamily="34" charset="0"/>
              </a:defRPr>
            </a:lvl1pPr>
          </a:lstStyle>
          <a:p>
            <a:pPr>
              <a:defRPr/>
            </a:pPr>
            <a:endParaRPr lang="en-US"/>
          </a:p>
        </p:txBody>
      </p:sp>
      <p:sp>
        <p:nvSpPr>
          <p:cNvPr id="666627" name="Rectangle 3"/>
          <p:cNvSpPr>
            <a:spLocks noGrp="1" noChangeArrowheads="1"/>
          </p:cNvSpPr>
          <p:nvPr>
            <p:ph type="dt" sz="quarter" idx="1"/>
          </p:nvPr>
        </p:nvSpPr>
        <p:spPr bwMode="auto">
          <a:xfrm>
            <a:off x="3927475" y="0"/>
            <a:ext cx="3005138" cy="4603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200">
                <a:effectLst/>
                <a:latin typeface="Arial" pitchFamily="34" charset="0"/>
              </a:defRPr>
            </a:lvl1pPr>
          </a:lstStyle>
          <a:p>
            <a:pPr>
              <a:defRPr/>
            </a:pPr>
            <a:endParaRPr lang="en-US"/>
          </a:p>
        </p:txBody>
      </p:sp>
      <p:sp>
        <p:nvSpPr>
          <p:cNvPr id="666628" name="Rectangle 4"/>
          <p:cNvSpPr>
            <a:spLocks noGrp="1" noChangeArrowheads="1"/>
          </p:cNvSpPr>
          <p:nvPr>
            <p:ph type="ftr" sz="quarter" idx="2"/>
          </p:nvPr>
        </p:nvSpPr>
        <p:spPr bwMode="auto">
          <a:xfrm>
            <a:off x="0"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nSpc>
                <a:spcPct val="100000"/>
              </a:lnSpc>
              <a:spcBef>
                <a:spcPct val="0"/>
              </a:spcBef>
              <a:buFontTx/>
              <a:buNone/>
              <a:defRPr sz="1200">
                <a:effectLst/>
                <a:latin typeface="Arial" pitchFamily="34" charset="0"/>
              </a:defRPr>
            </a:lvl1pPr>
          </a:lstStyle>
          <a:p>
            <a:pPr>
              <a:defRPr/>
            </a:pPr>
            <a:endParaRPr lang="en-US"/>
          </a:p>
        </p:txBody>
      </p:sp>
      <p:sp>
        <p:nvSpPr>
          <p:cNvPr id="666629" name="Rectangle 5"/>
          <p:cNvSpPr>
            <a:spLocks noGrp="1" noChangeArrowheads="1"/>
          </p:cNvSpPr>
          <p:nvPr>
            <p:ph type="sldNum" sz="quarter" idx="3"/>
          </p:nvPr>
        </p:nvSpPr>
        <p:spPr bwMode="auto">
          <a:xfrm>
            <a:off x="3927475" y="8758238"/>
            <a:ext cx="3005138" cy="4603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lnSpc>
                <a:spcPct val="100000"/>
              </a:lnSpc>
              <a:spcBef>
                <a:spcPct val="0"/>
              </a:spcBef>
              <a:buFontTx/>
              <a:buNone/>
              <a:defRPr sz="1200">
                <a:effectLst/>
                <a:latin typeface="Arial" pitchFamily="34" charset="0"/>
              </a:defRPr>
            </a:lvl1pPr>
          </a:lstStyle>
          <a:p>
            <a:pPr>
              <a:defRPr/>
            </a:pPr>
            <a:fld id="{1482E58A-FB95-4F49-B791-B94351A5F91A}" type="slidenum">
              <a:rPr lang="en-US"/>
              <a:pPr>
                <a:defRPr/>
              </a:pPr>
              <a:t>‹#›</a:t>
            </a:fld>
            <a:endParaRPr lang="en-US"/>
          </a:p>
        </p:txBody>
      </p:sp>
    </p:spTree>
    <p:extLst>
      <p:ext uri="{BB962C8B-B14F-4D97-AF65-F5344CB8AC3E}">
        <p14:creationId xmlns:p14="http://schemas.microsoft.com/office/powerpoint/2010/main" val="4130806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3005138" cy="461963"/>
          </a:xfrm>
          <a:prstGeom prst="rect">
            <a:avLst/>
          </a:prstGeom>
          <a:noFill/>
          <a:ln w="9525">
            <a:noFill/>
            <a:miter lim="800000"/>
            <a:headEnd/>
            <a:tailEnd/>
          </a:ln>
          <a:effectLst/>
        </p:spPr>
        <p:txBody>
          <a:bodyPr vert="horz" wrap="square" lIns="90864" tIns="45432" rIns="90864" bIns="45432" numCol="1" anchor="t" anchorCtr="0" compatLnSpc="1">
            <a:prstTxWarp prst="textNoShape">
              <a:avLst/>
            </a:prstTxWarp>
          </a:bodyPr>
          <a:lstStyle>
            <a:lvl1pPr defTabSz="908050">
              <a:lnSpc>
                <a:spcPct val="100000"/>
              </a:lnSpc>
              <a:spcBef>
                <a:spcPct val="0"/>
              </a:spcBef>
              <a:buFontTx/>
              <a:buNone/>
              <a:defRPr sz="1200">
                <a:effectLst/>
                <a:latin typeface="Arial" pitchFamily="34" charset="0"/>
              </a:defRPr>
            </a:lvl1pPr>
          </a:lstStyle>
          <a:p>
            <a:pPr>
              <a:defRPr/>
            </a:pPr>
            <a:endParaRPr lang="en-US"/>
          </a:p>
        </p:txBody>
      </p:sp>
      <p:sp>
        <p:nvSpPr>
          <p:cNvPr id="31747" name="Rectangle 3"/>
          <p:cNvSpPr>
            <a:spLocks noGrp="1" noChangeArrowheads="1"/>
          </p:cNvSpPr>
          <p:nvPr>
            <p:ph type="dt" idx="1"/>
          </p:nvPr>
        </p:nvSpPr>
        <p:spPr bwMode="auto">
          <a:xfrm>
            <a:off x="3927475" y="0"/>
            <a:ext cx="3005138" cy="461963"/>
          </a:xfrm>
          <a:prstGeom prst="rect">
            <a:avLst/>
          </a:prstGeom>
          <a:noFill/>
          <a:ln w="9525">
            <a:noFill/>
            <a:miter lim="800000"/>
            <a:headEnd/>
            <a:tailEnd/>
          </a:ln>
          <a:effectLst/>
        </p:spPr>
        <p:txBody>
          <a:bodyPr vert="horz" wrap="square" lIns="90864" tIns="45432" rIns="90864" bIns="45432" numCol="1" anchor="t" anchorCtr="0" compatLnSpc="1">
            <a:prstTxWarp prst="textNoShape">
              <a:avLst/>
            </a:prstTxWarp>
          </a:bodyPr>
          <a:lstStyle>
            <a:lvl1pPr algn="r" defTabSz="908050">
              <a:lnSpc>
                <a:spcPct val="100000"/>
              </a:lnSpc>
              <a:spcBef>
                <a:spcPct val="0"/>
              </a:spcBef>
              <a:buFontTx/>
              <a:buNone/>
              <a:defRPr sz="1200">
                <a:effectLst/>
                <a:latin typeface="Arial" pitchFamily="34" charset="0"/>
              </a:defRPr>
            </a:lvl1pPr>
          </a:lstStyle>
          <a:p>
            <a:pPr>
              <a:defRPr/>
            </a:pPr>
            <a:endParaRPr lang="en-US"/>
          </a:p>
        </p:txBody>
      </p:sp>
      <p:sp>
        <p:nvSpPr>
          <p:cNvPr id="801796" name="Rectangle 4"/>
          <p:cNvSpPr>
            <a:spLocks noGrp="1" noRot="1" noChangeAspect="1" noChangeArrowheads="1" noTextEdit="1"/>
          </p:cNvSpPr>
          <p:nvPr>
            <p:ph type="sldImg" idx="2"/>
          </p:nvPr>
        </p:nvSpPr>
        <p:spPr bwMode="auto">
          <a:xfrm>
            <a:off x="1162050" y="690563"/>
            <a:ext cx="4610100" cy="3457575"/>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693738" y="4379913"/>
            <a:ext cx="5546725" cy="4149725"/>
          </a:xfrm>
          <a:prstGeom prst="rect">
            <a:avLst/>
          </a:prstGeom>
          <a:noFill/>
          <a:ln w="9525">
            <a:noFill/>
            <a:miter lim="800000"/>
            <a:headEnd/>
            <a:tailEnd/>
          </a:ln>
          <a:effectLst/>
        </p:spPr>
        <p:txBody>
          <a:bodyPr vert="horz" wrap="square" lIns="90864" tIns="45432" rIns="90864" bIns="4543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0" y="8756650"/>
            <a:ext cx="3005138" cy="461963"/>
          </a:xfrm>
          <a:prstGeom prst="rect">
            <a:avLst/>
          </a:prstGeom>
          <a:noFill/>
          <a:ln w="9525">
            <a:noFill/>
            <a:miter lim="800000"/>
            <a:headEnd/>
            <a:tailEnd/>
          </a:ln>
          <a:effectLst/>
        </p:spPr>
        <p:txBody>
          <a:bodyPr vert="horz" wrap="square" lIns="90864" tIns="45432" rIns="90864" bIns="45432" numCol="1" anchor="b" anchorCtr="0" compatLnSpc="1">
            <a:prstTxWarp prst="textNoShape">
              <a:avLst/>
            </a:prstTxWarp>
          </a:bodyPr>
          <a:lstStyle>
            <a:lvl1pPr defTabSz="908050">
              <a:lnSpc>
                <a:spcPct val="100000"/>
              </a:lnSpc>
              <a:spcBef>
                <a:spcPct val="0"/>
              </a:spcBef>
              <a:buFontTx/>
              <a:buNone/>
              <a:defRPr sz="1200">
                <a:effectLst/>
                <a:latin typeface="Arial" pitchFamily="34" charset="0"/>
              </a:defRPr>
            </a:lvl1pPr>
          </a:lstStyle>
          <a:p>
            <a:pPr>
              <a:defRPr/>
            </a:pPr>
            <a:endParaRPr lang="en-US"/>
          </a:p>
        </p:txBody>
      </p:sp>
      <p:sp>
        <p:nvSpPr>
          <p:cNvPr id="31751" name="Rectangle 7"/>
          <p:cNvSpPr>
            <a:spLocks noGrp="1" noChangeArrowheads="1"/>
          </p:cNvSpPr>
          <p:nvPr>
            <p:ph type="sldNum" sz="quarter" idx="5"/>
          </p:nvPr>
        </p:nvSpPr>
        <p:spPr bwMode="auto">
          <a:xfrm>
            <a:off x="3927475" y="8756650"/>
            <a:ext cx="3005138" cy="461963"/>
          </a:xfrm>
          <a:prstGeom prst="rect">
            <a:avLst/>
          </a:prstGeom>
          <a:noFill/>
          <a:ln w="9525">
            <a:noFill/>
            <a:miter lim="800000"/>
            <a:headEnd/>
            <a:tailEnd/>
          </a:ln>
          <a:effectLst/>
        </p:spPr>
        <p:txBody>
          <a:bodyPr vert="horz" wrap="square" lIns="90864" tIns="45432" rIns="90864" bIns="45432" numCol="1" anchor="b" anchorCtr="0" compatLnSpc="1">
            <a:prstTxWarp prst="textNoShape">
              <a:avLst/>
            </a:prstTxWarp>
          </a:bodyPr>
          <a:lstStyle>
            <a:lvl1pPr algn="r" defTabSz="908050">
              <a:lnSpc>
                <a:spcPct val="100000"/>
              </a:lnSpc>
              <a:spcBef>
                <a:spcPct val="0"/>
              </a:spcBef>
              <a:buFontTx/>
              <a:buNone/>
              <a:defRPr sz="1200">
                <a:effectLst/>
                <a:latin typeface="Arial" pitchFamily="34" charset="0"/>
              </a:defRPr>
            </a:lvl1pPr>
          </a:lstStyle>
          <a:p>
            <a:pPr>
              <a:defRPr/>
            </a:pPr>
            <a:fld id="{0588F337-9A70-4942-AC7E-5CA449E974B3}" type="slidenum">
              <a:rPr lang="en-US"/>
              <a:pPr>
                <a:defRPr/>
              </a:pPr>
              <a:t>‹#›</a:t>
            </a:fld>
            <a:endParaRPr lang="en-US"/>
          </a:p>
        </p:txBody>
      </p:sp>
    </p:spTree>
    <p:extLst>
      <p:ext uri="{BB962C8B-B14F-4D97-AF65-F5344CB8AC3E}">
        <p14:creationId xmlns:p14="http://schemas.microsoft.com/office/powerpoint/2010/main" val="13936458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p:spPr>
        <p:txBody>
          <a:bodyPr/>
          <a:lstStyle/>
          <a:p>
            <a:fld id="{A4908BC2-E98F-4EEB-809D-89BF735D4177}" type="slidenum">
              <a:rPr lang="en-US" smtClean="0">
                <a:latin typeface="Arial" charset="0"/>
              </a:rPr>
              <a:pPr/>
              <a:t>1</a:t>
            </a:fld>
            <a:endParaRPr lang="en-US" smtClean="0">
              <a:latin typeface="Arial" charset="0"/>
            </a:endParaRPr>
          </a:p>
        </p:txBody>
      </p:sp>
      <p:sp>
        <p:nvSpPr>
          <p:cNvPr id="804866" name="Rectangle 2"/>
          <p:cNvSpPr>
            <a:spLocks noGrp="1" noRot="1" noChangeAspect="1" noChangeArrowheads="1" noTextEdit="1"/>
          </p:cNvSpPr>
          <p:nvPr>
            <p:ph type="sldImg"/>
          </p:nvPr>
        </p:nvSpPr>
        <p:spPr>
          <a:ln/>
        </p:spPr>
      </p:sp>
      <p:sp>
        <p:nvSpPr>
          <p:cNvPr id="804867" name="Rectangle 3"/>
          <p:cNvSpPr>
            <a:spLocks noGrp="1" noChangeArrowheads="1"/>
          </p:cNvSpPr>
          <p:nvPr>
            <p:ph type="body" idx="1"/>
          </p:nvPr>
        </p:nvSpPr>
        <p:spPr>
          <a:xfrm>
            <a:off x="925513" y="4379913"/>
            <a:ext cx="5083175" cy="4149725"/>
          </a:xfrm>
          <a:noFill/>
          <a:ln/>
        </p:spPr>
        <p:txBody>
          <a:bodyPr/>
          <a:lstStyle/>
          <a:p>
            <a:pPr marL="228600" indent="-228600" eaLnBrk="1" hangingPunct="1">
              <a:lnSpc>
                <a:spcPct val="70000"/>
              </a:lnSpc>
              <a:spcBef>
                <a:spcPct val="0"/>
              </a:spcBef>
            </a:pPr>
            <a:endParaRPr lang="fr-FR" sz="800"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2"/>
          <p:cNvSpPr>
            <a:spLocks noGrp="1" noRot="1" noChangeAspect="1" noChangeArrowheads="1" noTextEdit="1"/>
          </p:cNvSpPr>
          <p:nvPr>
            <p:ph type="sldImg"/>
          </p:nvPr>
        </p:nvSpPr>
        <p:spPr>
          <a:ln/>
        </p:spPr>
      </p:sp>
      <p:sp>
        <p:nvSpPr>
          <p:cNvPr id="806914" name="Rectangle 3"/>
          <p:cNvSpPr>
            <a:spLocks noGrp="1" noChangeArrowheads="1"/>
          </p:cNvSpPr>
          <p:nvPr>
            <p:ph type="body" idx="1"/>
          </p:nvPr>
        </p:nvSpPr>
        <p:spPr>
          <a:noFill/>
          <a:ln/>
        </p:spPr>
        <p:txBody>
          <a:bodyPr/>
          <a:lstStyle/>
          <a:p>
            <a:endParaRPr lang="en-US" dirty="0"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2"/>
          <p:cNvSpPr>
            <a:spLocks noGrp="1" noRot="1" noChangeAspect="1" noChangeArrowheads="1" noTextEdit="1"/>
          </p:cNvSpPr>
          <p:nvPr>
            <p:ph type="sldImg"/>
          </p:nvPr>
        </p:nvSpPr>
        <p:spPr>
          <a:ln/>
        </p:spPr>
      </p:sp>
      <p:sp>
        <p:nvSpPr>
          <p:cNvPr id="811010" name="Rectangle 3"/>
          <p:cNvSpPr>
            <a:spLocks noGrp="1" noChangeArrowheads="1"/>
          </p:cNvSpPr>
          <p:nvPr>
            <p:ph type="body" idx="1"/>
          </p:nvPr>
        </p:nvSpPr>
        <p:spPr>
          <a:noFill/>
          <a:ln/>
        </p:spPr>
        <p:txBody>
          <a:bodyPr/>
          <a:lstStyle/>
          <a:p>
            <a:r>
              <a:rPr lang="en-US" smtClean="0">
                <a:latin typeface="Arial" charset="0"/>
              </a:rPr>
              <a:t>Ce qui différentie la physique de l’atmosphère de la météorologie, c’est clairement la possibilité de prévoir less variations du temps … On ne se contente pas seulement d’essayer d’expliquer et de représenter ce que l’on observe mais on essaye aussi de prévoir ce qui va survenir. On essaye aussi de capturer la dynamique du système, pas seulement les aspects statiques. Bjerknes évoque bien sur l’énormité de la tâche mais il fixe le cap à suivre, améliorer la compréhension du système donc d’abord un enjeu de connaissance avant les applications pratiques qui suivront une fois le but atteint. Belle utilisation de la métaphore du tunnel.</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FR" dirty="0" smtClean="0"/>
              <a:t>En degré</a:t>
            </a:r>
            <a:r>
              <a:rPr lang="fr-FR" baseline="0" dirty="0" smtClean="0"/>
              <a:t> par siècle pour les trois graphes de gauche (GFDL) , en degré par décennie pour les 3 modèles du Hadley. </a:t>
            </a:r>
            <a:endParaRPr lang="fr-FR" dirty="0"/>
          </a:p>
        </p:txBody>
      </p:sp>
      <p:sp>
        <p:nvSpPr>
          <p:cNvPr id="4" name="Slide Number Placeholder 3"/>
          <p:cNvSpPr>
            <a:spLocks noGrp="1"/>
          </p:cNvSpPr>
          <p:nvPr>
            <p:ph type="sldNum" sz="quarter" idx="10"/>
          </p:nvPr>
        </p:nvSpPr>
        <p:spPr/>
        <p:txBody>
          <a:bodyPr/>
          <a:lstStyle/>
          <a:p>
            <a:pPr>
              <a:defRPr/>
            </a:pPr>
            <a:fld id="{0588F337-9A70-4942-AC7E-5CA449E974B3}" type="slidenum">
              <a:rPr lang="en-US" smtClean="0"/>
              <a:pPr>
                <a:defRPr/>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1" name="Rectangle 2"/>
          <p:cNvSpPr>
            <a:spLocks noGrp="1" noRot="1" noChangeAspect="1" noChangeArrowheads="1" noTextEdit="1"/>
          </p:cNvSpPr>
          <p:nvPr>
            <p:ph type="sldImg"/>
          </p:nvPr>
        </p:nvSpPr>
        <p:spPr>
          <a:ln/>
        </p:spPr>
      </p:sp>
      <p:sp>
        <p:nvSpPr>
          <p:cNvPr id="834562" name="Rectangle 3"/>
          <p:cNvSpPr>
            <a:spLocks noGrp="1" noChangeArrowheads="1"/>
          </p:cNvSpPr>
          <p:nvPr>
            <p:ph type="body" idx="1"/>
          </p:nvPr>
        </p:nvSpPr>
        <p:spPr>
          <a:noFill/>
          <a:ln/>
        </p:spPr>
        <p:txBody>
          <a:bodyPr/>
          <a:lstStyle/>
          <a:p>
            <a:endParaRPr lang="en-US" dirty="0"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Rot="1" noChangeAspect="1" noChangeArrowheads="1" noTextEdit="1"/>
          </p:cNvSpPr>
          <p:nvPr>
            <p:ph type="sldImg"/>
          </p:nvPr>
        </p:nvSpPr>
        <p:spPr>
          <a:ln/>
        </p:spPr>
      </p:sp>
      <p:sp>
        <p:nvSpPr>
          <p:cNvPr id="830466" name="Rectangle 3"/>
          <p:cNvSpPr>
            <a:spLocks noGrp="1" noChangeArrowheads="1"/>
          </p:cNvSpPr>
          <p:nvPr>
            <p:ph type="body" idx="1"/>
          </p:nvPr>
        </p:nvSpPr>
        <p:spPr>
          <a:noFill/>
          <a:ln/>
        </p:spPr>
        <p:txBody>
          <a:bodyPr/>
          <a:lstStyle/>
          <a:p>
            <a:endParaRPr lang="en-US" dirty="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wmf"/><Relationship Id="rId5" Type="http://schemas.openxmlformats.org/officeDocument/2006/relationships/image" Target="../media/image2.jpeg"/><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ncar">
    <p:spTree>
      <p:nvGrpSpPr>
        <p:cNvPr id="1" name=""/>
        <p:cNvGrpSpPr/>
        <p:nvPr/>
      </p:nvGrpSpPr>
      <p:grpSpPr>
        <a:xfrm>
          <a:off x="0" y="0"/>
          <a:ext cx="0" cy="0"/>
          <a:chOff x="0" y="0"/>
          <a:chExt cx="0" cy="0"/>
        </a:xfrm>
      </p:grpSpPr>
      <p:sp>
        <p:nvSpPr>
          <p:cNvPr id="4" name="Rectangle 11"/>
          <p:cNvSpPr>
            <a:spLocks noChangeArrowheads="1"/>
          </p:cNvSpPr>
          <p:nvPr userDrawn="1"/>
        </p:nvSpPr>
        <p:spPr bwMode="auto">
          <a:xfrm>
            <a:off x="0" y="6019800"/>
            <a:ext cx="9144000" cy="838200"/>
          </a:xfrm>
          <a:prstGeom prst="rect">
            <a:avLst/>
          </a:prstGeom>
          <a:solidFill>
            <a:srgbClr val="CCFFCC"/>
          </a:solidFill>
          <a:ln w="28575" algn="ctr">
            <a:noFill/>
            <a:miter lim="800000"/>
            <a:headEnd/>
            <a:tailEnd/>
          </a:ln>
          <a:effectLst>
            <a:outerShdw dist="35921" dir="2700000" algn="ctr" rotWithShape="0">
              <a:schemeClr val="tx1"/>
            </a:outerShdw>
          </a:effectLst>
        </p:spPr>
        <p:txBody>
          <a:bodyPr wrap="none" anchor="ctr"/>
          <a:lstStyle/>
          <a:p>
            <a:pPr>
              <a:lnSpc>
                <a:spcPct val="80000"/>
              </a:lnSpc>
              <a:spcBef>
                <a:spcPct val="30000"/>
              </a:spcBef>
              <a:buFontTx/>
              <a:buChar char="•"/>
              <a:defRPr/>
            </a:pPr>
            <a:endParaRPr lang="fr-FR">
              <a:effectLst>
                <a:outerShdw blurRad="38100" dist="38100" dir="2700000" algn="tl">
                  <a:srgbClr val="000000">
                    <a:alpha val="43137"/>
                  </a:srgbClr>
                </a:outerShdw>
              </a:effectLst>
            </a:endParaRPr>
          </a:p>
        </p:txBody>
      </p:sp>
      <p:graphicFrame>
        <p:nvGraphicFramePr>
          <p:cNvPr id="5" name="Object 8"/>
          <p:cNvGraphicFramePr>
            <a:graphicFrameLocks noChangeAspect="1"/>
          </p:cNvGraphicFramePr>
          <p:nvPr/>
        </p:nvGraphicFramePr>
        <p:xfrm>
          <a:off x="71438" y="6096000"/>
          <a:ext cx="693737" cy="719138"/>
        </p:xfrm>
        <a:graphic>
          <a:graphicData uri="http://schemas.openxmlformats.org/presentationml/2006/ole">
            <mc:AlternateContent xmlns:mc="http://schemas.openxmlformats.org/markup-compatibility/2006">
              <mc:Choice xmlns:v="urn:schemas-microsoft-com:vml" Requires="v">
                <p:oleObj spid="_x0000_s931954" name="Image" r:id="rId3" imgW="2438400" imgH="2971800" progId="Word.Picture.8">
                  <p:embed/>
                </p:oleObj>
              </mc:Choice>
              <mc:Fallback>
                <p:oleObj name="Image" r:id="rId3" imgW="2438400" imgH="2971800" progId="Word.Picture.8">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8" y="6096000"/>
                        <a:ext cx="693737" cy="7191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 name="Picture 7" descr="CNRSfilaire-grand"/>
          <p:cNvPicPr>
            <a:picLocks noChangeAspect="1" noChangeArrowheads="1"/>
          </p:cNvPicPr>
          <p:nvPr userDrawn="1"/>
        </p:nvPicPr>
        <p:blipFill>
          <a:blip r:embed="rId5"/>
          <a:srcRect/>
          <a:stretch>
            <a:fillRect/>
          </a:stretch>
        </p:blipFill>
        <p:spPr bwMode="auto">
          <a:xfrm>
            <a:off x="838200" y="6096000"/>
            <a:ext cx="762000" cy="762000"/>
          </a:xfrm>
          <a:prstGeom prst="rect">
            <a:avLst/>
          </a:prstGeom>
          <a:noFill/>
          <a:ln w="9525">
            <a:noFill/>
            <a:miter lim="800000"/>
            <a:headEnd/>
            <a:tailEnd/>
          </a:ln>
        </p:spPr>
      </p:pic>
      <p:cxnSp>
        <p:nvCxnSpPr>
          <p:cNvPr id="7" name="Straight Connector 12"/>
          <p:cNvCxnSpPr/>
          <p:nvPr userDrawn="1"/>
        </p:nvCxnSpPr>
        <p:spPr bwMode="auto">
          <a:xfrm>
            <a:off x="0" y="990600"/>
            <a:ext cx="914400" cy="914400"/>
          </a:xfrm>
          <a:prstGeom prst="line">
            <a:avLst/>
          </a:prstGeom>
          <a:noFill/>
          <a:ln w="9525" cap="flat" cmpd="sng" algn="ctr">
            <a:noFill/>
            <a:prstDash val="solid"/>
            <a:round/>
            <a:headEnd type="none" w="med" len="med"/>
            <a:tailEnd type="none" w="med" len="med"/>
          </a:ln>
          <a:effectLst>
            <a:outerShdw dist="35921" dir="2700000" algn="ctr" rotWithShape="0">
              <a:schemeClr val="tx1"/>
            </a:outerShdw>
          </a:effectLst>
        </p:spPr>
      </p:cxnSp>
      <p:cxnSp>
        <p:nvCxnSpPr>
          <p:cNvPr id="8" name="Straight Connector 14"/>
          <p:cNvCxnSpPr/>
          <p:nvPr userDrawn="1"/>
        </p:nvCxnSpPr>
        <p:spPr bwMode="auto">
          <a:xfrm>
            <a:off x="0" y="990600"/>
            <a:ext cx="9144000" cy="1588"/>
          </a:xfrm>
          <a:prstGeom prst="line">
            <a:avLst/>
          </a:prstGeom>
          <a:ln w="38100">
            <a:solidFill>
              <a:schemeClr val="tx2"/>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cxnSp>
        <p:nvCxnSpPr>
          <p:cNvPr id="9" name="Straight Connector 7"/>
          <p:cNvCxnSpPr/>
          <p:nvPr userDrawn="1"/>
        </p:nvCxnSpPr>
        <p:spPr bwMode="auto">
          <a:xfrm>
            <a:off x="0" y="914400"/>
            <a:ext cx="9144000" cy="0"/>
          </a:xfrm>
          <a:prstGeom prst="line">
            <a:avLst/>
          </a:prstGeom>
          <a:ln w="38100">
            <a:solidFill>
              <a:schemeClr val="tx1"/>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sp>
        <p:nvSpPr>
          <p:cNvPr id="2" name="Title 1"/>
          <p:cNvSpPr>
            <a:spLocks noGrp="1"/>
          </p:cNvSpPr>
          <p:nvPr>
            <p:ph type="title"/>
          </p:nvPr>
        </p:nvSpPr>
        <p:spPr>
          <a:xfrm>
            <a:off x="457200" y="228600"/>
            <a:ext cx="8229600" cy="609600"/>
          </a:xfrm>
        </p:spPr>
        <p:txBody>
          <a:bodyPr/>
          <a:lstStyle>
            <a:lvl1pPr>
              <a:defRPr sz="32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Rectangle 4"/>
          <p:cNvSpPr>
            <a:spLocks noGrp="1" noChangeArrowheads="1"/>
          </p:cNvSpPr>
          <p:nvPr>
            <p:ph type="dt" sz="half" idx="10"/>
          </p:nvPr>
        </p:nvSpPr>
        <p:spPr/>
        <p:txBody>
          <a:bodyPr/>
          <a:lstStyle>
            <a:lvl1pPr>
              <a:defRPr/>
            </a:lvl1pPr>
          </a:lstStyle>
          <a:p>
            <a:pPr>
              <a:defRPr/>
            </a:pPr>
            <a:endParaRPr lang="en-US"/>
          </a:p>
        </p:txBody>
      </p:sp>
      <p:sp>
        <p:nvSpPr>
          <p:cNvPr id="11" name="Rectangle 5"/>
          <p:cNvSpPr>
            <a:spLocks noGrp="1" noChangeArrowheads="1"/>
          </p:cNvSpPr>
          <p:nvPr>
            <p:ph type="ftr" sz="quarter" idx="11"/>
          </p:nvPr>
        </p:nvSpPr>
        <p:spPr/>
        <p:txBody>
          <a:bodyPr/>
          <a:lstStyle>
            <a:lvl1pPr>
              <a:defRPr/>
            </a:lvl1pPr>
          </a:lstStyle>
          <a:p>
            <a:pPr>
              <a:defRPr/>
            </a:pPr>
            <a:endParaRPr lang="en-US"/>
          </a:p>
        </p:txBody>
      </p:sp>
      <p:sp>
        <p:nvSpPr>
          <p:cNvPr id="12" name="Rectangle 6"/>
          <p:cNvSpPr>
            <a:spLocks noGrp="1" noChangeArrowheads="1"/>
          </p:cNvSpPr>
          <p:nvPr>
            <p:ph type="sldNum" sz="quarter" idx="12"/>
          </p:nvPr>
        </p:nvSpPr>
        <p:spPr/>
        <p:txBody>
          <a:bodyPr/>
          <a:lstStyle>
            <a:lvl1pPr>
              <a:defRPr/>
            </a:lvl1pPr>
          </a:lstStyle>
          <a:p>
            <a:pPr>
              <a:defRPr/>
            </a:pPr>
            <a:fld id="{F3CAFDB0-EEBD-4C7A-BE7C-CF86571082A0}" type="slidenum">
              <a:rPr lang="en-US"/>
              <a:pPr>
                <a:defRPr/>
              </a:pPr>
              <a:t>‹#›</a:t>
            </a:fld>
            <a:endParaRPr lang="en-US"/>
          </a:p>
        </p:txBody>
      </p:sp>
    </p:spTree>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04541-EA3D-4871-8C97-A43632C35425}" type="slidenum">
              <a:rPr lang="en-US"/>
              <a:pPr>
                <a:defRPr/>
              </a:pPr>
              <a:t>‹#›</a:t>
            </a:fld>
            <a:endParaRPr lang="en-US"/>
          </a:p>
        </p:txBody>
      </p:sp>
    </p:spTree>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0E06B0-56DA-4B26-84C0-1AC4247E55F0}" type="slidenum">
              <a:rPr lang="en-US"/>
              <a:pPr>
                <a:defRPr/>
              </a:pPr>
              <a:t>‹#›</a:t>
            </a:fld>
            <a:endParaRPr lang="en-US"/>
          </a:p>
        </p:txBody>
      </p:sp>
    </p:spTree>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B6AB2F-182A-467D-89F8-6C27E442CABA}" type="slidenum">
              <a:rPr lang="en-US"/>
              <a:pPr>
                <a:defRPr/>
              </a:pPr>
              <a:t>‹#›</a:t>
            </a:fld>
            <a:endParaRPr lang="en-US"/>
          </a:p>
        </p:txBody>
      </p:sp>
    </p:spTree>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8E266B-ACB2-402A-895D-C97811FB449C}" type="slidenum">
              <a:rPr lang="en-US"/>
              <a:pPr>
                <a:defRPr/>
              </a:pPr>
              <a:t>‹#›</a:t>
            </a:fld>
            <a:endParaRPr lang="en-US"/>
          </a:p>
        </p:txBody>
      </p:sp>
    </p:spTree>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29BDD8-859E-4698-9089-BDF571367DCF}" type="slidenum">
              <a:rPr lang="en-US"/>
              <a:pPr>
                <a:defRPr/>
              </a:pPr>
              <a:t>‹#›</a:t>
            </a:fld>
            <a:endParaRPr lang="en-US"/>
          </a:p>
        </p:txBody>
      </p:sp>
    </p:spTree>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lvl1pPr>
              <a:defRPr/>
            </a:lvl1pPr>
          </a:lstStyle>
          <a:p>
            <a:pPr>
              <a:defRPr/>
            </a:pPr>
            <a:fld id="{D6C36BEE-6E6D-421F-9296-9E3DF58AF940}"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24A07A7E-A8E1-4100-90C7-1674909AD1EA}" type="slidenum">
              <a:rPr lang="fr-FR"/>
              <a:pPr>
                <a:defRPr/>
              </a:pPr>
              <a:t>‹#›</a:t>
            </a:fld>
            <a:endParaRPr lang="fr-FR"/>
          </a:p>
        </p:txBody>
      </p:sp>
    </p:spTree>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F382ACC6-9C5D-49E2-950B-6888D8551BA2}"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FA61ADE0-9BF0-4609-8803-F0DEECCCF4ED}" type="slidenum">
              <a:rPr lang="fr-FR"/>
              <a:pPr>
                <a:defRPr/>
              </a:pPr>
              <a:t>‹#›</a:t>
            </a:fld>
            <a:endParaRPr lang="fr-FR"/>
          </a:p>
        </p:txBody>
      </p:sp>
    </p:spTree>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3233712-008C-4E46-8674-9D0E98F357D7}"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150DEA88-9459-4D87-9253-56449FEC2DCF}" type="slidenum">
              <a:rPr lang="fr-FR"/>
              <a:pPr>
                <a:defRPr/>
              </a:pPr>
              <a:t>‹#›</a:t>
            </a:fld>
            <a:endParaRPr lang="fr-FR"/>
          </a:p>
        </p:txBody>
      </p:sp>
    </p:spTree>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3"/>
          <p:cNvSpPr>
            <a:spLocks noGrp="1"/>
          </p:cNvSpPr>
          <p:nvPr>
            <p:ph type="dt" sz="half" idx="10"/>
          </p:nvPr>
        </p:nvSpPr>
        <p:spPr/>
        <p:txBody>
          <a:bodyPr/>
          <a:lstStyle>
            <a:lvl1pPr>
              <a:defRPr/>
            </a:lvl1pPr>
          </a:lstStyle>
          <a:p>
            <a:pPr>
              <a:defRPr/>
            </a:pPr>
            <a:fld id="{DA0AB989-08DC-4962-AB76-66A3B2D4447A}" type="datetimeFigureOut">
              <a:rPr lang="fr-FR"/>
              <a:pPr>
                <a:defRPr/>
              </a:pPr>
              <a:t>27/11/13</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0C694D3B-D183-4491-B246-88B4C5BF6E18}" type="slidenum">
              <a:rPr lang="fr-FR"/>
              <a:pPr>
                <a:defRPr/>
              </a:pPr>
              <a:t>‹#›</a:t>
            </a:fld>
            <a:endParaRPr lang="fr-FR"/>
          </a:p>
        </p:txBody>
      </p:sp>
    </p:spTree>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3"/>
          <p:cNvSpPr>
            <a:spLocks noGrp="1"/>
          </p:cNvSpPr>
          <p:nvPr>
            <p:ph type="dt" sz="half" idx="10"/>
          </p:nvPr>
        </p:nvSpPr>
        <p:spPr/>
        <p:txBody>
          <a:bodyPr/>
          <a:lstStyle>
            <a:lvl1pPr>
              <a:defRPr/>
            </a:lvl1pPr>
          </a:lstStyle>
          <a:p>
            <a:pPr>
              <a:defRPr/>
            </a:pPr>
            <a:fld id="{17C57413-365A-49D9-B4D1-3E0C2D190A65}" type="datetimeFigureOut">
              <a:rPr lang="fr-FR"/>
              <a:pPr>
                <a:defRPr/>
              </a:pPr>
              <a:t>27/11/13</a:t>
            </a:fld>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2F956D50-89FC-415B-B36A-1C524134CC5C}" type="slidenum">
              <a:rPr lang="fr-FR"/>
              <a:pPr>
                <a:defRPr/>
              </a:pPr>
              <a:t>‹#›</a:t>
            </a:fld>
            <a:endParaRPr lang="fr-FR"/>
          </a:p>
        </p:txBody>
      </p:sp>
    </p:spTree>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F6C9ADF-694F-4833-9B65-AC61DF283CCC}" type="slidenum">
              <a:rPr lang="en-US"/>
              <a:pPr>
                <a:defRPr/>
              </a:pPr>
              <a:t>‹#›</a:t>
            </a:fld>
            <a:endParaRPr lang="en-US"/>
          </a:p>
        </p:txBody>
      </p:sp>
    </p:spTree>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3"/>
          <p:cNvSpPr>
            <a:spLocks noGrp="1"/>
          </p:cNvSpPr>
          <p:nvPr>
            <p:ph type="dt" sz="half" idx="10"/>
          </p:nvPr>
        </p:nvSpPr>
        <p:spPr/>
        <p:txBody>
          <a:bodyPr/>
          <a:lstStyle>
            <a:lvl1pPr>
              <a:defRPr/>
            </a:lvl1pPr>
          </a:lstStyle>
          <a:p>
            <a:pPr>
              <a:defRPr/>
            </a:pPr>
            <a:fld id="{4826C9D6-1190-4D3C-9E3E-9B3D95A4C51E}" type="datetimeFigureOut">
              <a:rPr lang="fr-FR"/>
              <a:pPr>
                <a:defRPr/>
              </a:pPr>
              <a:t>27/11/13</a:t>
            </a:fld>
            <a:endParaRPr lang="fr-FR"/>
          </a:p>
        </p:txBody>
      </p:sp>
      <p:sp>
        <p:nvSpPr>
          <p:cNvPr id="4" name="Footer Placeholder 4"/>
          <p:cNvSpPr>
            <a:spLocks noGrp="1"/>
          </p:cNvSpPr>
          <p:nvPr>
            <p:ph type="ftr" sz="quarter" idx="11"/>
          </p:nvPr>
        </p:nvSpPr>
        <p:spPr/>
        <p:txBody>
          <a:bodyPr/>
          <a:lstStyle>
            <a:lvl1pPr>
              <a:defRPr/>
            </a:lvl1pPr>
          </a:lstStyle>
          <a:p>
            <a:pPr>
              <a:defRPr/>
            </a:pPr>
            <a:endParaRPr lang="fr-FR"/>
          </a:p>
        </p:txBody>
      </p:sp>
      <p:sp>
        <p:nvSpPr>
          <p:cNvPr id="5" name="Slide Number Placeholder 5"/>
          <p:cNvSpPr>
            <a:spLocks noGrp="1"/>
          </p:cNvSpPr>
          <p:nvPr>
            <p:ph type="sldNum" sz="quarter" idx="12"/>
          </p:nvPr>
        </p:nvSpPr>
        <p:spPr/>
        <p:txBody>
          <a:bodyPr/>
          <a:lstStyle>
            <a:lvl1pPr>
              <a:defRPr/>
            </a:lvl1pPr>
          </a:lstStyle>
          <a:p>
            <a:pPr>
              <a:defRPr/>
            </a:pPr>
            <a:fld id="{19A6E85E-2644-41CC-A0A9-DB2C5CCF1264}" type="slidenum">
              <a:rPr lang="fr-FR"/>
              <a:pPr>
                <a:defRPr/>
              </a:pPr>
              <a:t>‹#›</a:t>
            </a:fld>
            <a:endParaRPr lang="fr-FR"/>
          </a:p>
        </p:txBody>
      </p:sp>
    </p:spTree>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52C80FC-4E35-4E96-BE1E-BEB8A9FD83E2}" type="datetimeFigureOut">
              <a:rPr lang="fr-FR"/>
              <a:pPr>
                <a:defRPr/>
              </a:pPr>
              <a:t>27/11/13</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pPr>
              <a:defRPr/>
            </a:pPr>
            <a:fld id="{2865989B-2B63-49A1-AAB2-321213AA2E82}" type="slidenum">
              <a:rPr lang="fr-FR"/>
              <a:pPr>
                <a:defRPr/>
              </a:pPr>
              <a:t>‹#›</a:t>
            </a:fld>
            <a:endParaRPr lang="fr-FR"/>
          </a:p>
        </p:txBody>
      </p:sp>
    </p:spTree>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345465F-A261-4087-856F-E57D427A39CD}" type="datetimeFigureOut">
              <a:rPr lang="fr-FR"/>
              <a:pPr>
                <a:defRPr/>
              </a:pPr>
              <a:t>27/11/13</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D3017BD8-D71B-495C-A447-05C46DAAFF9A}" type="slidenum">
              <a:rPr lang="fr-FR"/>
              <a:pPr>
                <a:defRPr/>
              </a:pPr>
              <a:t>‹#›</a:t>
            </a:fld>
            <a:endParaRPr lang="fr-FR"/>
          </a:p>
        </p:txBody>
      </p:sp>
    </p:spTree>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2C8A649A-0BDE-4CA3-9C3A-DA3487A9CDE0}" type="datetimeFigureOut">
              <a:rPr lang="fr-FR"/>
              <a:pPr>
                <a:defRPr/>
              </a:pPr>
              <a:t>27/11/13</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F7E9D8E4-721E-4979-80F0-83FCD44F89EF}" type="slidenum">
              <a:rPr lang="fr-FR"/>
              <a:pPr>
                <a:defRPr/>
              </a:pPr>
              <a:t>‹#›</a:t>
            </a:fld>
            <a:endParaRPr lang="fr-FR"/>
          </a:p>
        </p:txBody>
      </p:sp>
    </p:spTree>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26CC50DB-71A1-4CFE-813B-0EAF5B1F7AF3}"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3A7C71C4-021E-4EB3-A020-495DD2F16A4B}" type="slidenum">
              <a:rPr lang="fr-FR"/>
              <a:pPr>
                <a:defRPr/>
              </a:pPr>
              <a:t>‹#›</a:t>
            </a:fld>
            <a:endParaRPr lang="fr-FR"/>
          </a:p>
        </p:txBody>
      </p:sp>
    </p:spTree>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D432B65E-A5E2-4723-A9F2-6A086DCC1289}"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70530BC2-89C8-4438-B4FC-F2B6528C6CA4}" type="slidenum">
              <a:rPr lang="fr-FR"/>
              <a:pPr>
                <a:defRPr/>
              </a:pPr>
              <a:t>‹#›</a:t>
            </a:fld>
            <a:endParaRPr lang="fr-FR"/>
          </a:p>
        </p:txBody>
      </p:sp>
    </p:spTree>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FR"/>
          </a:p>
        </p:txBody>
      </p:sp>
      <p:sp>
        <p:nvSpPr>
          <p:cNvPr id="4" name="Date Placeholder 3"/>
          <p:cNvSpPr>
            <a:spLocks noGrp="1"/>
          </p:cNvSpPr>
          <p:nvPr>
            <p:ph type="dt" sz="half" idx="10"/>
          </p:nvPr>
        </p:nvSpPr>
        <p:spPr/>
        <p:txBody>
          <a:bodyPr/>
          <a:lstStyle>
            <a:lvl1pPr>
              <a:defRPr/>
            </a:lvl1pPr>
          </a:lstStyle>
          <a:p>
            <a:pPr>
              <a:defRPr/>
            </a:pPr>
            <a:fld id="{ECA200D9-4193-442C-A1A0-CBCA5AB922B5}"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11346908-80C2-4357-B78C-B3460050748E}" type="slidenum">
              <a:rPr lang="fr-FR"/>
              <a:pPr>
                <a:defRPr/>
              </a:pPr>
              <a:t>‹#›</a:t>
            </a:fld>
            <a:endParaRPr lang="fr-FR"/>
          </a:p>
        </p:txBody>
      </p:sp>
    </p:spTree>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11A4E9DE-EF51-4CCB-B6BE-18C11A7EAA90}"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539D2A71-FBAB-453C-89D4-3AE87AA34B10}" type="slidenum">
              <a:rPr lang="fr-FR"/>
              <a:pPr>
                <a:defRPr/>
              </a:pPr>
              <a:t>‹#›</a:t>
            </a:fld>
            <a:endParaRPr lang="fr-FR"/>
          </a:p>
        </p:txBody>
      </p:sp>
    </p:spTree>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4108648E-2D7C-46E0-A9FC-9DC1FFD68253}"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D4488A53-B170-482E-83B0-B1C0579A6BCC}" type="slidenum">
              <a:rPr lang="fr-FR"/>
              <a:pPr>
                <a:defRPr/>
              </a:pPr>
              <a:t>‹#›</a:t>
            </a:fld>
            <a:endParaRPr lang="fr-FR"/>
          </a:p>
        </p:txBody>
      </p:sp>
    </p:spTree>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Date Placeholder 3"/>
          <p:cNvSpPr>
            <a:spLocks noGrp="1"/>
          </p:cNvSpPr>
          <p:nvPr>
            <p:ph type="dt" sz="half" idx="10"/>
          </p:nvPr>
        </p:nvSpPr>
        <p:spPr/>
        <p:txBody>
          <a:bodyPr/>
          <a:lstStyle>
            <a:lvl1pPr>
              <a:defRPr/>
            </a:lvl1pPr>
          </a:lstStyle>
          <a:p>
            <a:pPr>
              <a:defRPr/>
            </a:pPr>
            <a:fld id="{291F00F9-600C-4C45-A026-0A53B0567151}" type="datetimeFigureOut">
              <a:rPr lang="fr-FR"/>
              <a:pPr>
                <a:defRPr/>
              </a:pPr>
              <a:t>27/11/13</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B5D96154-441A-40FF-950F-5CAB10DCE156}" type="slidenum">
              <a:rPr lang="fr-FR"/>
              <a:pPr>
                <a:defRPr/>
              </a:pPr>
              <a:t>‹#›</a:t>
            </a:fld>
            <a:endParaRPr lang="fr-FR"/>
          </a:p>
        </p:txBody>
      </p:sp>
    </p:spTree>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EDFB06C-AE40-4D19-AFE5-3DB9656CA5B8}" type="slidenum">
              <a:rPr lang="en-US"/>
              <a:pPr>
                <a:defRPr/>
              </a:pPr>
              <a:t>‹#›</a:t>
            </a:fld>
            <a:endParaRPr lang="en-US"/>
          </a:p>
        </p:txBody>
      </p:sp>
    </p:spTree>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Date Placeholder 3"/>
          <p:cNvSpPr>
            <a:spLocks noGrp="1"/>
          </p:cNvSpPr>
          <p:nvPr>
            <p:ph type="dt" sz="half" idx="10"/>
          </p:nvPr>
        </p:nvSpPr>
        <p:spPr/>
        <p:txBody>
          <a:bodyPr/>
          <a:lstStyle>
            <a:lvl1pPr>
              <a:defRPr/>
            </a:lvl1pPr>
          </a:lstStyle>
          <a:p>
            <a:pPr>
              <a:defRPr/>
            </a:pPr>
            <a:fld id="{4E4F393B-0CD8-4246-AEFF-7045CAC2AEF0}" type="datetimeFigureOut">
              <a:rPr lang="fr-FR"/>
              <a:pPr>
                <a:defRPr/>
              </a:pPr>
              <a:t>27/11/13</a:t>
            </a:fld>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E2711092-2EA1-4EBB-BF6D-981476E8B5B6}" type="slidenum">
              <a:rPr lang="fr-FR"/>
              <a:pPr>
                <a:defRPr/>
              </a:pPr>
              <a:t>‹#›</a:t>
            </a:fld>
            <a:endParaRPr lang="fr-FR"/>
          </a:p>
        </p:txBody>
      </p:sp>
    </p:spTree>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Date Placeholder 3"/>
          <p:cNvSpPr>
            <a:spLocks noGrp="1"/>
          </p:cNvSpPr>
          <p:nvPr>
            <p:ph type="dt" sz="half" idx="10"/>
          </p:nvPr>
        </p:nvSpPr>
        <p:spPr/>
        <p:txBody>
          <a:bodyPr/>
          <a:lstStyle>
            <a:lvl1pPr>
              <a:defRPr/>
            </a:lvl1pPr>
          </a:lstStyle>
          <a:p>
            <a:pPr>
              <a:defRPr/>
            </a:pPr>
            <a:fld id="{24CDE070-BF6E-47FC-BB41-EE180EF2E787}" type="datetimeFigureOut">
              <a:rPr lang="fr-FR"/>
              <a:pPr>
                <a:defRPr/>
              </a:pPr>
              <a:t>27/11/13</a:t>
            </a:fld>
            <a:endParaRPr lang="fr-FR"/>
          </a:p>
        </p:txBody>
      </p:sp>
      <p:sp>
        <p:nvSpPr>
          <p:cNvPr id="4" name="Footer Placeholder 4"/>
          <p:cNvSpPr>
            <a:spLocks noGrp="1"/>
          </p:cNvSpPr>
          <p:nvPr>
            <p:ph type="ftr" sz="quarter" idx="11"/>
          </p:nvPr>
        </p:nvSpPr>
        <p:spPr/>
        <p:txBody>
          <a:bodyPr/>
          <a:lstStyle>
            <a:lvl1pPr>
              <a:defRPr/>
            </a:lvl1pPr>
          </a:lstStyle>
          <a:p>
            <a:pPr>
              <a:defRPr/>
            </a:pPr>
            <a:endParaRPr lang="fr-FR"/>
          </a:p>
        </p:txBody>
      </p:sp>
      <p:sp>
        <p:nvSpPr>
          <p:cNvPr id="5" name="Slide Number Placeholder 5"/>
          <p:cNvSpPr>
            <a:spLocks noGrp="1"/>
          </p:cNvSpPr>
          <p:nvPr>
            <p:ph type="sldNum" sz="quarter" idx="12"/>
          </p:nvPr>
        </p:nvSpPr>
        <p:spPr/>
        <p:txBody>
          <a:bodyPr/>
          <a:lstStyle>
            <a:lvl1pPr>
              <a:defRPr/>
            </a:lvl1pPr>
          </a:lstStyle>
          <a:p>
            <a:pPr>
              <a:defRPr/>
            </a:pPr>
            <a:fld id="{F5029813-2565-4B17-878C-836FAA181DF0}" type="slidenum">
              <a:rPr lang="fr-FR"/>
              <a:pPr>
                <a:defRPr/>
              </a:pPr>
              <a:t>‹#›</a:t>
            </a:fld>
            <a:endParaRPr lang="fr-FR"/>
          </a:p>
        </p:txBody>
      </p:sp>
    </p:spTree>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D295A8C-2E25-4865-9713-EBD6CFE87823}" type="datetimeFigureOut">
              <a:rPr lang="fr-FR"/>
              <a:pPr>
                <a:defRPr/>
              </a:pPr>
              <a:t>27/11/13</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pPr>
              <a:defRPr/>
            </a:pPr>
            <a:fld id="{58C78D04-2EA8-4F3F-9B7A-6DAB6025D39A}" type="slidenum">
              <a:rPr lang="fr-FR"/>
              <a:pPr>
                <a:defRPr/>
              </a:pPr>
              <a:t>‹#›</a:t>
            </a:fld>
            <a:endParaRPr lang="fr-FR"/>
          </a:p>
        </p:txBody>
      </p:sp>
    </p:spTree>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29E067C-34ED-4906-802A-FD3EFF33B36B}" type="datetimeFigureOut">
              <a:rPr lang="fr-FR"/>
              <a:pPr>
                <a:defRPr/>
              </a:pPr>
              <a:t>27/11/13</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5704A5C8-6C87-4BB8-9919-11B6ADADFEE7}" type="slidenum">
              <a:rPr lang="fr-FR"/>
              <a:pPr>
                <a:defRPr/>
              </a:pPr>
              <a:t>‹#›</a:t>
            </a:fld>
            <a:endParaRPr lang="fr-FR"/>
          </a:p>
        </p:txBody>
      </p:sp>
    </p:spTree>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A6CAE9D-3D5D-40DA-AEB1-F38E7AEE9799}" type="datetimeFigureOut">
              <a:rPr lang="fr-FR"/>
              <a:pPr>
                <a:defRPr/>
              </a:pPr>
              <a:t>27/11/13</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E5343CBE-9914-4604-A67A-31465CC59D53}" type="slidenum">
              <a:rPr lang="fr-FR"/>
              <a:pPr>
                <a:defRPr/>
              </a:pPr>
              <a:t>‹#›</a:t>
            </a:fld>
            <a:endParaRPr lang="fr-FR"/>
          </a:p>
        </p:txBody>
      </p:sp>
    </p:spTree>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EDA484F9-64C1-47BE-907C-33FFE9F6B2A1}"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719B025A-17B5-4265-B9D9-6AECF7BC605D}" type="slidenum">
              <a:rPr lang="fr-FR"/>
              <a:pPr>
                <a:defRPr/>
              </a:pPr>
              <a:t>‹#›</a:t>
            </a:fld>
            <a:endParaRPr lang="fr-FR"/>
          </a:p>
        </p:txBody>
      </p:sp>
    </p:spTree>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Date Placeholder 3"/>
          <p:cNvSpPr>
            <a:spLocks noGrp="1"/>
          </p:cNvSpPr>
          <p:nvPr>
            <p:ph type="dt" sz="half" idx="10"/>
          </p:nvPr>
        </p:nvSpPr>
        <p:spPr/>
        <p:txBody>
          <a:bodyPr/>
          <a:lstStyle>
            <a:lvl1pPr>
              <a:defRPr/>
            </a:lvl1pPr>
          </a:lstStyle>
          <a:p>
            <a:pPr>
              <a:defRPr/>
            </a:pPr>
            <a:fld id="{063AD637-A309-49B2-B37F-DC0F6579146E}" type="datetimeFigureOut">
              <a:rPr lang="fr-FR"/>
              <a:pPr>
                <a:defRPr/>
              </a:pPr>
              <a:t>27/11/13</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EE81B208-4C09-4412-AB7A-2467383BBC49}" type="slidenum">
              <a:rPr lang="fr-FR"/>
              <a:pPr>
                <a:defRPr/>
              </a:pPr>
              <a:t>‹#›</a:t>
            </a:fld>
            <a:endParaRPr lang="fr-FR"/>
          </a:p>
        </p:txBody>
      </p:sp>
    </p:spTree>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AEE52B-ED6C-4688-85F2-1BF5499F0769}" type="slidenum">
              <a:rPr lang="en-US"/>
              <a:pPr>
                <a:defRPr/>
              </a:pPr>
              <a:t>‹#›</a:t>
            </a:fld>
            <a:endParaRPr lang="en-US"/>
          </a:p>
        </p:txBody>
      </p:sp>
    </p:spTree>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C46C90-5197-4D25-9EDC-D469599331D5}" type="slidenum">
              <a:rPr lang="en-US"/>
              <a:pPr>
                <a:defRPr/>
              </a:pPr>
              <a:t>‹#›</a:t>
            </a:fld>
            <a:endParaRPr lang="en-US"/>
          </a:p>
        </p:txBody>
      </p:sp>
    </p:spTree>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7EFD40-D1B1-4267-9DE2-4E9E9C519280}" type="slidenum">
              <a:rPr lang="en-US"/>
              <a:pPr>
                <a:defRPr/>
              </a:pPr>
              <a:t>‹#›</a:t>
            </a:fld>
            <a:endParaRPr lang="en-US"/>
          </a:p>
        </p:txBody>
      </p:sp>
    </p:spTree>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25748E3-5A59-4C63-9C79-FB8719969233}" type="slidenum">
              <a:rPr lang="en-US"/>
              <a:pPr>
                <a:defRPr/>
              </a:pPr>
              <a:t>‹#›</a:t>
            </a:fld>
            <a:endParaRPr lang="en-US"/>
          </a:p>
        </p:txBody>
      </p:sp>
    </p:spTree>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ABF4C33-2891-4CE0-BEC5-4E223FB8D8A9}" type="slidenum">
              <a:rPr lang="en-US"/>
              <a:pPr>
                <a:defRPr/>
              </a:pPr>
              <a:t>‹#›</a:t>
            </a:fld>
            <a:endParaRPr lang="en-US"/>
          </a:p>
        </p:txBody>
      </p:sp>
    </p:spTree>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B1DC922-4F5D-4A32-B08F-603749D8FB73}" type="slidenum">
              <a:rPr lang="en-US"/>
              <a:pPr>
                <a:defRPr/>
              </a:pPr>
              <a:t>‹#›</a:t>
            </a:fld>
            <a:endParaRPr lang="en-US"/>
          </a:p>
        </p:txBody>
      </p:sp>
    </p:spTree>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FC8534E-19CF-4240-B465-568087C0544C}" type="slidenum">
              <a:rPr lang="en-US"/>
              <a:pPr>
                <a:defRPr/>
              </a:pPr>
              <a:t>‹#›</a:t>
            </a:fld>
            <a:endParaRPr lang="en-US"/>
          </a:p>
        </p:txBody>
      </p:sp>
    </p:spTree>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0F2C09-2D6C-47E8-B835-FFB12CDD660C}" type="slidenum">
              <a:rPr lang="en-US"/>
              <a:pPr>
                <a:defRPr/>
              </a:pPr>
              <a:t>‹#›</a:t>
            </a:fld>
            <a:endParaRPr lang="en-US"/>
          </a:p>
        </p:txBody>
      </p:sp>
    </p:spTree>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6C45F5E-74F8-4071-9BCE-49ABDDF1A1C0}" type="slidenum">
              <a:rPr lang="en-US"/>
              <a:pPr>
                <a:defRPr/>
              </a:pPr>
              <a:t>‹#›</a:t>
            </a:fld>
            <a:endParaRPr lang="en-US"/>
          </a:p>
        </p:txBody>
      </p:sp>
    </p:spTree>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23A514-3413-4DCF-8C5E-9B2B3C4CA8A2}" type="slidenum">
              <a:rPr lang="en-US"/>
              <a:pPr>
                <a:defRPr/>
              </a:pPr>
              <a:t>‹#›</a:t>
            </a:fld>
            <a:endParaRPr lang="en-US"/>
          </a:p>
        </p:txBody>
      </p:sp>
    </p:spTree>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8F0B852-71AF-4B2B-B4FC-C37D8751B4C3}" type="slidenum">
              <a:rPr lang="en-US"/>
              <a:pPr>
                <a:defRPr/>
              </a:pPr>
              <a:t>‹#›</a:t>
            </a:fld>
            <a:endParaRPr lang="en-US"/>
          </a:p>
        </p:txBody>
      </p:sp>
    </p:spTree>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A1C573-73CD-4B40-88E6-A5789BB979E9}" type="slidenum">
              <a:rPr lang="en-US"/>
              <a:pPr>
                <a:defRPr/>
              </a:pPr>
              <a:t>‹#›</a:t>
            </a:fld>
            <a:endParaRPr lang="en-US"/>
          </a:p>
        </p:txBody>
      </p:sp>
    </p:spTree>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r-F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fr-FR"/>
          </a:p>
        </p:txBody>
      </p:sp>
    </p:spTree>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6CB5D9-3F3F-463C-BD93-6E013E33172F}" type="slidenum">
              <a:rPr lang="en-US"/>
              <a:pPr>
                <a:defRPr/>
              </a:pPr>
              <a:t>‹#›</a:t>
            </a:fld>
            <a:endParaRPr lang="en-US"/>
          </a:p>
        </p:txBody>
      </p:sp>
    </p:spTree>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fr-F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fr-F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Tree>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fr-F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fr-F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r-F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fr-F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a:p>
        </p:txBody>
      </p:sp>
    </p:spTree>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18354B-BDED-4DF7-8830-A31A0DB01FF5}" type="slidenum">
              <a:rPr lang="en-US"/>
              <a:pPr>
                <a:defRPr/>
              </a:pPr>
              <a:t>‹#›</a:t>
            </a:fld>
            <a:endParaRPr lang="en-US"/>
          </a:p>
        </p:txBody>
      </p:sp>
    </p:spTree>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6685CC8-B742-49AB-AA07-1882889DE967}" type="slidenum">
              <a:rPr lang="en-US"/>
              <a:pPr>
                <a:defRPr/>
              </a:pPr>
              <a:t>‹#›</a:t>
            </a:fld>
            <a:endParaRPr lang="en-US"/>
          </a:p>
        </p:txBody>
      </p:sp>
    </p:spTree>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8E2498-C391-4ACA-B090-F4CCED20970D}" type="slidenum">
              <a:rPr lang="en-US"/>
              <a:pPr>
                <a:defRPr/>
              </a:pPr>
              <a:t>‹#›</a:t>
            </a:fld>
            <a:endParaRPr lang="en-US"/>
          </a:p>
        </p:txBody>
      </p:sp>
    </p:spTree>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9BFD86-02FB-44AD-B2CE-ED38EF9734BE}" type="slidenum">
              <a:rPr lang="en-US"/>
              <a:pPr>
                <a:defRPr/>
              </a:pPr>
              <a:t>‹#›</a:t>
            </a:fld>
            <a:endParaRPr lang="en-US"/>
          </a:p>
        </p:txBody>
      </p:sp>
    </p:spTree>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2" Type="http://schemas.openxmlformats.org/officeDocument/2006/relationships/theme" Target="../theme/theme3.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9" Type="http://schemas.openxmlformats.org/officeDocument/2006/relationships/slideLayout" Target="../slideLayouts/slideLayout34.xml"/><Relationship Id="rId10"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7.xml"/><Relationship Id="rId12" Type="http://schemas.openxmlformats.org/officeDocument/2006/relationships/theme" Target="../theme/theme4.xml"/><Relationship Id="rId1" Type="http://schemas.openxmlformats.org/officeDocument/2006/relationships/slideLayout" Target="../slideLayouts/slideLayout37.xml"/><Relationship Id="rId2" Type="http://schemas.openxmlformats.org/officeDocument/2006/relationships/slideLayout" Target="../slideLayouts/slideLayout38.xml"/><Relationship Id="rId3" Type="http://schemas.openxmlformats.org/officeDocument/2006/relationships/slideLayout" Target="../slideLayouts/slideLayout39.xml"/><Relationship Id="rId4" Type="http://schemas.openxmlformats.org/officeDocument/2006/relationships/slideLayout" Target="../slideLayouts/slideLayout40.xml"/><Relationship Id="rId5" Type="http://schemas.openxmlformats.org/officeDocument/2006/relationships/slideLayout" Target="../slideLayouts/slideLayout41.xml"/><Relationship Id="rId6" Type="http://schemas.openxmlformats.org/officeDocument/2006/relationships/slideLayout" Target="../slideLayouts/slideLayout42.xml"/><Relationship Id="rId7" Type="http://schemas.openxmlformats.org/officeDocument/2006/relationships/slideLayout" Target="../slideLayouts/slideLayout43.xml"/><Relationship Id="rId8" Type="http://schemas.openxmlformats.org/officeDocument/2006/relationships/slideLayout" Target="../slideLayouts/slideLayout44.xml"/><Relationship Id="rId9" Type="http://schemas.openxmlformats.org/officeDocument/2006/relationships/slideLayout" Target="../slideLayouts/slideLayout45.xml"/><Relationship Id="rId10"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5" name="Rectangle 11"/>
          <p:cNvSpPr>
            <a:spLocks noChangeArrowheads="1"/>
          </p:cNvSpPr>
          <p:nvPr userDrawn="1"/>
        </p:nvSpPr>
        <p:spPr bwMode="auto">
          <a:xfrm>
            <a:off x="0" y="6248400"/>
            <a:ext cx="9144000" cy="609600"/>
          </a:xfrm>
          <a:prstGeom prst="rect">
            <a:avLst/>
          </a:prstGeom>
          <a:solidFill>
            <a:srgbClr val="CCFFCC"/>
          </a:solidFill>
          <a:ln w="28575" algn="ctr">
            <a:noFill/>
            <a:miter lim="800000"/>
            <a:headEnd/>
            <a:tailEnd/>
          </a:ln>
          <a:effectLst>
            <a:outerShdw dist="35921" dir="2700000" algn="ctr" rotWithShape="0">
              <a:schemeClr val="tx1"/>
            </a:outerShdw>
          </a:effectLst>
        </p:spPr>
        <p:txBody>
          <a:bodyPr wrap="none" anchor="ctr"/>
          <a:lstStyle/>
          <a:p>
            <a:pPr>
              <a:lnSpc>
                <a:spcPct val="80000"/>
              </a:lnSpc>
              <a:spcBef>
                <a:spcPct val="30000"/>
              </a:spcBef>
              <a:buFontTx/>
              <a:buChar char="•"/>
              <a:defRPr/>
            </a:pPr>
            <a:endParaRPr lang="fr-FR">
              <a:effectLst>
                <a:outerShdw blurRad="38100" dist="38100" dir="2700000" algn="tl">
                  <a:srgbClr val="000000">
                    <a:alpha val="43137"/>
                  </a:srgbClr>
                </a:outerShdw>
              </a:effectLst>
            </a:endParaRPr>
          </a:p>
        </p:txBody>
      </p:sp>
      <p:sp>
        <p:nvSpPr>
          <p:cNvPr id="1036" name="Rectangle 2"/>
          <p:cNvSpPr>
            <a:spLocks noGrp="1" noChangeArrowheads="1"/>
          </p:cNvSpPr>
          <p:nvPr>
            <p:ph type="title"/>
          </p:nvPr>
        </p:nvSpPr>
        <p:spPr bwMode="auto">
          <a:xfrm>
            <a:off x="457200" y="152400"/>
            <a:ext cx="8229600" cy="685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endParaRPr lang="fr-FR" smtClean="0"/>
          </a:p>
        </p:txBody>
      </p:sp>
      <p:sp>
        <p:nvSpPr>
          <p:cNvPr id="103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nSpc>
                <a:spcPct val="100000"/>
              </a:lnSpc>
              <a:spcBef>
                <a:spcPct val="0"/>
              </a:spcBef>
              <a:buFontTx/>
              <a:buNone/>
              <a:defRPr sz="1400">
                <a:effectLst/>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3429000" cy="476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effectLst/>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effectLst/>
                <a:latin typeface="+mn-lt"/>
              </a:defRPr>
            </a:lvl1pPr>
          </a:lstStyle>
          <a:p>
            <a:pPr>
              <a:defRPr/>
            </a:pPr>
            <a:fld id="{B2A37C4B-FCA5-439A-85C1-64D380A9BA73}" type="slidenum">
              <a:rPr lang="en-US"/>
              <a:pPr>
                <a:defRPr/>
              </a:pPr>
              <a:t>‹#›</a:t>
            </a:fld>
            <a:endParaRPr lang="en-US"/>
          </a:p>
        </p:txBody>
      </p:sp>
      <p:cxnSp>
        <p:nvCxnSpPr>
          <p:cNvPr id="13" name="Straight Connector 12"/>
          <p:cNvCxnSpPr/>
          <p:nvPr userDrawn="1"/>
        </p:nvCxnSpPr>
        <p:spPr bwMode="auto">
          <a:xfrm>
            <a:off x="0" y="990600"/>
            <a:ext cx="914400" cy="914400"/>
          </a:xfrm>
          <a:prstGeom prst="line">
            <a:avLst/>
          </a:prstGeom>
          <a:noFill/>
          <a:ln w="9525" cap="flat" cmpd="sng" algn="ctr">
            <a:noFill/>
            <a:prstDash val="solid"/>
            <a:round/>
            <a:headEnd type="none" w="med" len="med"/>
            <a:tailEnd type="none" w="med" len="med"/>
          </a:ln>
          <a:effectLst>
            <a:outerShdw dist="35921" dir="2700000" algn="ctr" rotWithShape="0">
              <a:schemeClr val="tx1"/>
            </a:outerShdw>
          </a:effectLst>
        </p:spPr>
      </p:cxnSp>
      <p:cxnSp>
        <p:nvCxnSpPr>
          <p:cNvPr id="15" name="Straight Connector 14"/>
          <p:cNvCxnSpPr/>
          <p:nvPr userDrawn="1"/>
        </p:nvCxnSpPr>
        <p:spPr bwMode="auto">
          <a:xfrm>
            <a:off x="0" y="990600"/>
            <a:ext cx="9144000" cy="1588"/>
          </a:xfrm>
          <a:prstGeom prst="line">
            <a:avLst/>
          </a:prstGeom>
          <a:ln w="38100">
            <a:solidFill>
              <a:schemeClr val="tx2"/>
            </a:solidFill>
            <a:headEnd type="none" w="med" len="med"/>
            <a:tailEnd type="none" w="med" len="med"/>
          </a:ln>
        </p:spPr>
        <p:style>
          <a:lnRef idx="1">
            <a:schemeClr val="accent4"/>
          </a:lnRef>
          <a:fillRef idx="0">
            <a:schemeClr val="accent4"/>
          </a:fillRef>
          <a:effectRef idx="0">
            <a:schemeClr val="accent4"/>
          </a:effectRef>
          <a:fontRef idx="minor">
            <a:schemeClr val="tx1"/>
          </a:fontRef>
        </p:style>
      </p:cxnSp>
    </p:spTree>
  </p:cSld>
  <p:clrMap bg1="lt1" tx1="dk1" bg2="lt2" tx2="dk2" accent1="accent1" accent2="accent2" accent3="accent3" accent4="accent4" accent5="accent5" accent6="accent6" hlink="hlink" folHlink="folHlink"/>
  <p:sldLayoutIdLst>
    <p:sldLayoutId id="2147484056"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Lst>
  <p:transition xmlns:p14="http://schemas.microsoft.com/office/powerpoint/2010/main"/>
  <p:hf hdr="0" ftr="0" dt="0"/>
  <p:txStyles>
    <p:titleStyle>
      <a:lvl1pPr algn="ctr" rtl="0" eaLnBrk="0" fontAlgn="base" hangingPunct="0">
        <a:spcBef>
          <a:spcPct val="0"/>
        </a:spcBef>
        <a:spcAft>
          <a:spcPct val="0"/>
        </a:spcAft>
        <a:defRPr sz="3600">
          <a:solidFill>
            <a:schemeClr val="tx2"/>
          </a:solidFill>
          <a:latin typeface="Comic Sans MS" pitchFamily="66" charset="0"/>
          <a:ea typeface="+mj-ea"/>
          <a:cs typeface="+mj-cs"/>
        </a:defRPr>
      </a:lvl1pPr>
      <a:lvl2pPr algn="ctr" rtl="0" eaLnBrk="0" fontAlgn="base" hangingPunct="0">
        <a:spcBef>
          <a:spcPct val="0"/>
        </a:spcBef>
        <a:spcAft>
          <a:spcPct val="0"/>
        </a:spcAft>
        <a:defRPr sz="3600">
          <a:solidFill>
            <a:schemeClr val="tx2"/>
          </a:solidFill>
          <a:latin typeface="Comic Sans MS" pitchFamily="66" charset="0"/>
        </a:defRPr>
      </a:lvl2pPr>
      <a:lvl3pPr algn="ctr" rtl="0" eaLnBrk="0" fontAlgn="base" hangingPunct="0">
        <a:spcBef>
          <a:spcPct val="0"/>
        </a:spcBef>
        <a:spcAft>
          <a:spcPct val="0"/>
        </a:spcAft>
        <a:defRPr sz="3600">
          <a:solidFill>
            <a:schemeClr val="tx2"/>
          </a:solidFill>
          <a:latin typeface="Comic Sans MS" pitchFamily="66" charset="0"/>
        </a:defRPr>
      </a:lvl3pPr>
      <a:lvl4pPr algn="ctr" rtl="0" eaLnBrk="0" fontAlgn="base" hangingPunct="0">
        <a:spcBef>
          <a:spcPct val="0"/>
        </a:spcBef>
        <a:spcAft>
          <a:spcPct val="0"/>
        </a:spcAft>
        <a:defRPr sz="3600">
          <a:solidFill>
            <a:schemeClr val="tx2"/>
          </a:solidFill>
          <a:latin typeface="Comic Sans MS" pitchFamily="66" charset="0"/>
        </a:defRPr>
      </a:lvl4pPr>
      <a:lvl5pPr algn="ctr" rtl="0" eaLnBrk="0" fontAlgn="base" hangingPunct="0">
        <a:spcBef>
          <a:spcPct val="0"/>
        </a:spcBef>
        <a:spcAft>
          <a:spcPct val="0"/>
        </a:spcAft>
        <a:defRPr sz="3600">
          <a:solidFill>
            <a:schemeClr val="tx2"/>
          </a:solidFill>
          <a:latin typeface="Comic Sans MS" pitchFamily="66"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526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fr-FR" smtClean="0"/>
          </a:p>
        </p:txBody>
      </p:sp>
      <p:sp>
        <p:nvSpPr>
          <p:cNvPr id="7526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lnSpc>
                <a:spcPct val="80000"/>
              </a:lnSpc>
              <a:spcBef>
                <a:spcPct val="30000"/>
              </a:spcBef>
              <a:buFontTx/>
              <a:buChar char="•"/>
              <a:defRPr sz="1200">
                <a:solidFill>
                  <a:schemeClr val="tx1">
                    <a:tint val="75000"/>
                  </a:schemeClr>
                </a:solidFill>
                <a:effectLst>
                  <a:outerShdw blurRad="38100" dist="38100" dir="2700000" algn="tl">
                    <a:srgbClr val="000000">
                      <a:alpha val="43137"/>
                    </a:srgbClr>
                  </a:outerShdw>
                </a:effectLst>
              </a:defRPr>
            </a:lvl1pPr>
          </a:lstStyle>
          <a:p>
            <a:pPr>
              <a:defRPr/>
            </a:pPr>
            <a:fld id="{58C89294-E2BB-4C1E-B4A6-FC8C6DBAFE22}" type="datetimeFigureOut">
              <a:rPr lang="fr-FR"/>
              <a:pPr>
                <a:defRPr/>
              </a:pPr>
              <a:t>27/11/13</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lnSpc>
                <a:spcPct val="80000"/>
              </a:lnSpc>
              <a:spcBef>
                <a:spcPct val="30000"/>
              </a:spcBef>
              <a:buFontTx/>
              <a:buChar char="•"/>
              <a:defRPr sz="1200">
                <a:solidFill>
                  <a:schemeClr val="tx1">
                    <a:tint val="75000"/>
                  </a:schemeClr>
                </a:solidFill>
                <a:effectLst>
                  <a:outerShdw blurRad="38100" dist="38100" dir="2700000" algn="tl">
                    <a:srgbClr val="000000">
                      <a:alpha val="43137"/>
                    </a:srgbClr>
                  </a:outerShdw>
                </a:effectLst>
              </a:defRPr>
            </a:lvl1pPr>
          </a:lstStyle>
          <a:p>
            <a:pPr>
              <a:defRPr/>
            </a:pPr>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lnSpc>
                <a:spcPct val="80000"/>
              </a:lnSpc>
              <a:spcBef>
                <a:spcPct val="30000"/>
              </a:spcBef>
              <a:buFontTx/>
              <a:buChar char="•"/>
              <a:defRPr sz="1200">
                <a:solidFill>
                  <a:schemeClr val="tx1">
                    <a:tint val="75000"/>
                  </a:schemeClr>
                </a:solidFill>
                <a:effectLst>
                  <a:outerShdw blurRad="38100" dist="38100" dir="2700000" algn="tl">
                    <a:srgbClr val="000000">
                      <a:alpha val="43137"/>
                    </a:srgbClr>
                  </a:outerShdw>
                </a:effectLst>
              </a:defRPr>
            </a:lvl1pPr>
          </a:lstStyle>
          <a:p>
            <a:pPr>
              <a:defRPr/>
            </a:pPr>
            <a:fld id="{522A1C26-34F0-4B9A-BF88-BB65AF39B916}"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ransition xmlns:p14="http://schemas.microsoft.com/office/powerpoint/2010/mai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6493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fr-FR" smtClean="0"/>
          </a:p>
        </p:txBody>
      </p:sp>
      <p:sp>
        <p:nvSpPr>
          <p:cNvPr id="76493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FR"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lnSpc>
                <a:spcPct val="80000"/>
              </a:lnSpc>
              <a:spcBef>
                <a:spcPct val="30000"/>
              </a:spcBef>
              <a:buFontTx/>
              <a:buChar char="•"/>
              <a:defRPr sz="1200">
                <a:solidFill>
                  <a:schemeClr val="tx1">
                    <a:tint val="75000"/>
                  </a:schemeClr>
                </a:solidFill>
                <a:effectLst>
                  <a:outerShdw blurRad="38100" dist="38100" dir="2700000" algn="tl">
                    <a:srgbClr val="000000">
                      <a:alpha val="43137"/>
                    </a:srgbClr>
                  </a:outerShdw>
                </a:effectLst>
              </a:defRPr>
            </a:lvl1pPr>
          </a:lstStyle>
          <a:p>
            <a:pPr>
              <a:defRPr/>
            </a:pPr>
            <a:fld id="{0E013010-CF5B-48EF-B8DA-A1C693CCC980}" type="datetimeFigureOut">
              <a:rPr lang="fr-FR"/>
              <a:pPr>
                <a:defRPr/>
              </a:pPr>
              <a:t>27/11/13</a:t>
            </a:fld>
            <a:endParaRPr lang="fr-F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lnSpc>
                <a:spcPct val="80000"/>
              </a:lnSpc>
              <a:spcBef>
                <a:spcPct val="30000"/>
              </a:spcBef>
              <a:buFontTx/>
              <a:buChar char="•"/>
              <a:defRPr sz="1200">
                <a:solidFill>
                  <a:schemeClr val="tx1">
                    <a:tint val="75000"/>
                  </a:schemeClr>
                </a:solidFill>
                <a:effectLst>
                  <a:outerShdw blurRad="38100" dist="38100" dir="2700000" algn="tl">
                    <a:srgbClr val="000000">
                      <a:alpha val="43137"/>
                    </a:srgbClr>
                  </a:outerShdw>
                </a:effectLst>
              </a:defRPr>
            </a:lvl1pPr>
          </a:lstStyle>
          <a:p>
            <a:pPr>
              <a:defRPr/>
            </a:pPr>
            <a:endParaRPr lang="fr-F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lnSpc>
                <a:spcPct val="80000"/>
              </a:lnSpc>
              <a:spcBef>
                <a:spcPct val="30000"/>
              </a:spcBef>
              <a:buFontTx/>
              <a:buChar char="•"/>
              <a:defRPr sz="1200">
                <a:solidFill>
                  <a:schemeClr val="tx1">
                    <a:tint val="75000"/>
                  </a:schemeClr>
                </a:solidFill>
                <a:effectLst>
                  <a:outerShdw blurRad="38100" dist="38100" dir="2700000" algn="tl">
                    <a:srgbClr val="000000">
                      <a:alpha val="43137"/>
                    </a:srgbClr>
                  </a:outerShdw>
                </a:effectLst>
              </a:defRPr>
            </a:lvl1pPr>
          </a:lstStyle>
          <a:p>
            <a:pPr>
              <a:defRPr/>
            </a:pPr>
            <a:fld id="{8EC5D1F2-0833-4D40-A331-3D3372E78EE8}"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4023" r:id="rId1"/>
    <p:sldLayoutId id="2147484024" r:id="rId2"/>
    <p:sldLayoutId id="2147484025" r:id="rId3"/>
    <p:sldLayoutId id="2147484026" r:id="rId4"/>
    <p:sldLayoutId id="2147484027" r:id="rId5"/>
    <p:sldLayoutId id="2147484028" r:id="rId6"/>
    <p:sldLayoutId id="2147484029" r:id="rId7"/>
    <p:sldLayoutId id="2147484030" r:id="rId8"/>
    <p:sldLayoutId id="2147484031" r:id="rId9"/>
    <p:sldLayoutId id="2147484032" r:id="rId10"/>
    <p:sldLayoutId id="2147484033" r:id="rId11"/>
  </p:sldLayoutIdLst>
  <p:transition xmlns:p14="http://schemas.microsoft.com/office/powerpoint/2010/mai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77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Cliquez pour modifier le style du titre</a:t>
            </a:r>
          </a:p>
        </p:txBody>
      </p:sp>
      <p:sp>
        <p:nvSpPr>
          <p:cNvPr id="777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Cliquez pour modifier les styles du texte du masque</a:t>
            </a:r>
          </a:p>
          <a:p>
            <a:pPr lvl="1"/>
            <a:r>
              <a:rPr lang="en-US" smtClean="0"/>
              <a:t>Deuxième niveau</a:t>
            </a:r>
          </a:p>
          <a:p>
            <a:pPr lvl="2"/>
            <a:r>
              <a:rPr lang="en-US" smtClean="0"/>
              <a:t>Troisième niveau</a:t>
            </a:r>
          </a:p>
          <a:p>
            <a:pPr lvl="3"/>
            <a:r>
              <a:rPr lang="en-US" smtClean="0"/>
              <a:t>Quatrième niveau</a:t>
            </a:r>
          </a:p>
          <a:p>
            <a:pPr lvl="4"/>
            <a:r>
              <a:rPr lang="en-US" smtClean="0"/>
              <a:t>Cinquième niveau</a:t>
            </a:r>
          </a:p>
        </p:txBody>
      </p:sp>
      <p:sp>
        <p:nvSpPr>
          <p:cNvPr id="778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lnSpc>
                <a:spcPct val="80000"/>
              </a:lnSpc>
              <a:spcBef>
                <a:spcPct val="30000"/>
              </a:spcBef>
              <a:buFontTx/>
              <a:buChar char="•"/>
              <a:defRPr sz="1400">
                <a:effectLst/>
              </a:defRPr>
            </a:lvl1pPr>
          </a:lstStyle>
          <a:p>
            <a:pPr>
              <a:defRPr/>
            </a:pPr>
            <a:endParaRPr lang="en-US"/>
          </a:p>
        </p:txBody>
      </p:sp>
      <p:sp>
        <p:nvSpPr>
          <p:cNvPr id="778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lnSpc>
                <a:spcPct val="80000"/>
              </a:lnSpc>
              <a:spcBef>
                <a:spcPct val="30000"/>
              </a:spcBef>
              <a:buFontTx/>
              <a:buChar char="•"/>
              <a:defRPr sz="1400">
                <a:effectLst/>
              </a:defRPr>
            </a:lvl1pPr>
          </a:lstStyle>
          <a:p>
            <a:pPr>
              <a:defRPr/>
            </a:pPr>
            <a:endParaRPr lang="en-US"/>
          </a:p>
        </p:txBody>
      </p:sp>
      <p:sp>
        <p:nvSpPr>
          <p:cNvPr id="778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lnSpc>
                <a:spcPct val="80000"/>
              </a:lnSpc>
              <a:spcBef>
                <a:spcPct val="30000"/>
              </a:spcBef>
              <a:buFontTx/>
              <a:buChar char="•"/>
              <a:defRPr sz="1400">
                <a:effectLst/>
              </a:defRPr>
            </a:lvl1pPr>
          </a:lstStyle>
          <a:p>
            <a:pPr>
              <a:defRPr/>
            </a:pPr>
            <a:fld id="{F99E00FF-1975-436F-A302-1198AD627A4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ransition xmlns:p14="http://schemas.microsoft.com/office/powerpoint/2010/main"/>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0033CC"/>
            </a:gs>
            <a:gs pos="50000">
              <a:srgbClr val="0033CC"/>
            </a:gs>
            <a:gs pos="100000">
              <a:srgbClr val="000074"/>
            </a:gs>
          </a:gsLst>
          <a:lin ang="5400000"/>
        </a:gradFill>
        <a:effectLst/>
      </p:bgPr>
    </p:bg>
    <p:spTree>
      <p:nvGrpSpPr>
        <p:cNvPr id="1" name=""/>
        <p:cNvGrpSpPr/>
        <p:nvPr/>
      </p:nvGrpSpPr>
      <p:grpSpPr>
        <a:xfrm>
          <a:off x="0" y="0"/>
          <a:ext cx="0" cy="0"/>
          <a:chOff x="0" y="0"/>
          <a:chExt cx="0" cy="0"/>
        </a:xfrm>
      </p:grpSpPr>
      <p:sp>
        <p:nvSpPr>
          <p:cNvPr id="7895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895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789508" name="Picture 7" descr="NCAR"/>
          <p:cNvPicPr>
            <a:picLocks noChangeAspect="1" noChangeArrowheads="1"/>
          </p:cNvPicPr>
          <p:nvPr userDrawn="1"/>
        </p:nvPicPr>
        <p:blipFill>
          <a:blip r:embed="rId13"/>
          <a:srcRect/>
          <a:stretch>
            <a:fillRect/>
          </a:stretch>
        </p:blipFill>
        <p:spPr bwMode="auto">
          <a:xfrm>
            <a:off x="8477250" y="6403975"/>
            <a:ext cx="666750" cy="45402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 id="2147484055" r:id="rId11"/>
  </p:sldLayoutIdLst>
  <p:transition xmlns:p14="http://schemas.microsoft.com/office/powerpoint/2010/main"/>
  <p:hf hdr="0" ftr="0" dt="0"/>
  <p:txStyles>
    <p:titleStyle>
      <a:lvl1pPr algn="ctr" rtl="0" eaLnBrk="0" fontAlgn="base" hangingPunct="0">
        <a:spcBef>
          <a:spcPct val="0"/>
        </a:spcBef>
        <a:spcAft>
          <a:spcPct val="0"/>
        </a:spcAft>
        <a:defRPr sz="3600" b="1">
          <a:solidFill>
            <a:srgbClr val="FF0000"/>
          </a:solidFill>
          <a:latin typeface="+mj-lt"/>
          <a:ea typeface="+mj-ea"/>
          <a:cs typeface="+mj-cs"/>
        </a:defRPr>
      </a:lvl1pPr>
      <a:lvl2pPr algn="ctr" rtl="0" eaLnBrk="0" fontAlgn="base" hangingPunct="0">
        <a:spcBef>
          <a:spcPct val="0"/>
        </a:spcBef>
        <a:spcAft>
          <a:spcPct val="0"/>
        </a:spcAft>
        <a:defRPr sz="3600" b="1">
          <a:solidFill>
            <a:srgbClr val="FF0000"/>
          </a:solidFill>
          <a:latin typeface="Times New Roman" pitchFamily="18" charset="0"/>
        </a:defRPr>
      </a:lvl2pPr>
      <a:lvl3pPr algn="ctr" rtl="0" eaLnBrk="0" fontAlgn="base" hangingPunct="0">
        <a:spcBef>
          <a:spcPct val="0"/>
        </a:spcBef>
        <a:spcAft>
          <a:spcPct val="0"/>
        </a:spcAft>
        <a:defRPr sz="3600" b="1">
          <a:solidFill>
            <a:srgbClr val="FF0000"/>
          </a:solidFill>
          <a:latin typeface="Times New Roman" pitchFamily="18" charset="0"/>
        </a:defRPr>
      </a:lvl3pPr>
      <a:lvl4pPr algn="ctr" rtl="0" eaLnBrk="0" fontAlgn="base" hangingPunct="0">
        <a:spcBef>
          <a:spcPct val="0"/>
        </a:spcBef>
        <a:spcAft>
          <a:spcPct val="0"/>
        </a:spcAft>
        <a:defRPr sz="3600" b="1">
          <a:solidFill>
            <a:srgbClr val="FF0000"/>
          </a:solidFill>
          <a:latin typeface="Times New Roman" pitchFamily="18" charset="0"/>
        </a:defRPr>
      </a:lvl4pPr>
      <a:lvl5pPr algn="ctr" rtl="0" eaLnBrk="0" fontAlgn="base" hangingPunct="0">
        <a:spcBef>
          <a:spcPct val="0"/>
        </a:spcBef>
        <a:spcAft>
          <a:spcPct val="0"/>
        </a:spcAft>
        <a:defRPr sz="3600" b="1">
          <a:solidFill>
            <a:srgbClr val="FF0000"/>
          </a:solidFill>
          <a:latin typeface="Times New Roman" pitchFamily="18" charset="0"/>
        </a:defRPr>
      </a:lvl5pPr>
      <a:lvl6pPr marL="457200" algn="ctr" rtl="0" fontAlgn="base">
        <a:spcBef>
          <a:spcPct val="0"/>
        </a:spcBef>
        <a:spcAft>
          <a:spcPct val="0"/>
        </a:spcAft>
        <a:defRPr sz="3600" b="1">
          <a:solidFill>
            <a:srgbClr val="FF0000"/>
          </a:solidFill>
          <a:latin typeface="Times New Roman" pitchFamily="18" charset="0"/>
        </a:defRPr>
      </a:lvl6pPr>
      <a:lvl7pPr marL="914400" algn="ctr" rtl="0" fontAlgn="base">
        <a:spcBef>
          <a:spcPct val="0"/>
        </a:spcBef>
        <a:spcAft>
          <a:spcPct val="0"/>
        </a:spcAft>
        <a:defRPr sz="3600" b="1">
          <a:solidFill>
            <a:srgbClr val="FF0000"/>
          </a:solidFill>
          <a:latin typeface="Times New Roman" pitchFamily="18" charset="0"/>
        </a:defRPr>
      </a:lvl7pPr>
      <a:lvl8pPr marL="1371600" algn="ctr" rtl="0" fontAlgn="base">
        <a:spcBef>
          <a:spcPct val="0"/>
        </a:spcBef>
        <a:spcAft>
          <a:spcPct val="0"/>
        </a:spcAft>
        <a:defRPr sz="3600" b="1">
          <a:solidFill>
            <a:srgbClr val="FF0000"/>
          </a:solidFill>
          <a:latin typeface="Times New Roman" pitchFamily="18" charset="0"/>
        </a:defRPr>
      </a:lvl8pPr>
      <a:lvl9pPr marL="1828800" algn="ctr" rtl="0" fontAlgn="base">
        <a:spcBef>
          <a:spcPct val="0"/>
        </a:spcBef>
        <a:spcAft>
          <a:spcPct val="0"/>
        </a:spcAft>
        <a:defRPr sz="3600" b="1">
          <a:solidFill>
            <a:srgbClr val="FF0000"/>
          </a:solidFill>
          <a:latin typeface="Times New Roman" pitchFamily="18" charset="0"/>
        </a:defRPr>
      </a:lvl9pPr>
    </p:titleStyle>
    <p:bodyStyle>
      <a:lvl1pPr marL="342900" indent="-342900" algn="l" rtl="0" eaLnBrk="0" fontAlgn="base" hangingPunct="0">
        <a:spcBef>
          <a:spcPct val="20000"/>
        </a:spcBef>
        <a:spcAft>
          <a:spcPct val="0"/>
        </a:spcAft>
        <a:buClr>
          <a:srgbClr val="FF0000"/>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0000"/>
        </a:buClr>
        <a:buChar char="–"/>
        <a:defRPr sz="2800">
          <a:solidFill>
            <a:schemeClr val="tx1"/>
          </a:solidFill>
          <a:latin typeface="+mn-lt"/>
        </a:defRPr>
      </a:lvl2pPr>
      <a:lvl3pPr marL="1143000" indent="-228600" algn="l" rtl="0" eaLnBrk="0" fontAlgn="base" hangingPunct="0">
        <a:spcBef>
          <a:spcPct val="20000"/>
        </a:spcBef>
        <a:spcAft>
          <a:spcPct val="0"/>
        </a:spcAft>
        <a:buClr>
          <a:srgbClr val="FF0000"/>
        </a:buClr>
        <a:buChar char="•"/>
        <a:defRPr sz="2400">
          <a:solidFill>
            <a:schemeClr val="tx1"/>
          </a:solidFill>
          <a:latin typeface="+mn-lt"/>
        </a:defRPr>
      </a:lvl3pPr>
      <a:lvl4pPr marL="1600200" indent="-228600" algn="l" rtl="0" eaLnBrk="0" fontAlgn="base" hangingPunct="0">
        <a:spcBef>
          <a:spcPct val="20000"/>
        </a:spcBef>
        <a:spcAft>
          <a:spcPct val="0"/>
        </a:spcAft>
        <a:buClr>
          <a:srgbClr val="FF0000"/>
        </a:buClr>
        <a:buChar char="–"/>
        <a:defRPr sz="2000">
          <a:solidFill>
            <a:schemeClr val="tx1"/>
          </a:solidFill>
          <a:latin typeface="+mn-lt"/>
        </a:defRPr>
      </a:lvl4pPr>
      <a:lvl5pPr marL="2057400" indent="-228600" algn="l" rtl="0" eaLnBrk="0" fontAlgn="base" hangingPunct="0">
        <a:spcBef>
          <a:spcPct val="20000"/>
        </a:spcBef>
        <a:spcAft>
          <a:spcPct val="0"/>
        </a:spcAft>
        <a:buClr>
          <a:srgbClr val="FF0000"/>
        </a:buClr>
        <a:buChar char="»"/>
        <a:defRPr sz="2000">
          <a:solidFill>
            <a:schemeClr val="tx1"/>
          </a:solidFill>
          <a:latin typeface="+mn-lt"/>
        </a:defRPr>
      </a:lvl5pPr>
      <a:lvl6pPr marL="2514600" indent="-228600" algn="l" rtl="0" fontAlgn="base">
        <a:spcBef>
          <a:spcPct val="20000"/>
        </a:spcBef>
        <a:spcAft>
          <a:spcPct val="0"/>
        </a:spcAft>
        <a:buClr>
          <a:srgbClr val="FF0000"/>
        </a:buClr>
        <a:buChar char="»"/>
        <a:defRPr sz="2000">
          <a:solidFill>
            <a:schemeClr val="tx1"/>
          </a:solidFill>
          <a:latin typeface="+mn-lt"/>
        </a:defRPr>
      </a:lvl6pPr>
      <a:lvl7pPr marL="2971800" indent="-228600" algn="l" rtl="0" fontAlgn="base">
        <a:spcBef>
          <a:spcPct val="20000"/>
        </a:spcBef>
        <a:spcAft>
          <a:spcPct val="0"/>
        </a:spcAft>
        <a:buClr>
          <a:srgbClr val="FF0000"/>
        </a:buClr>
        <a:buChar char="»"/>
        <a:defRPr sz="2000">
          <a:solidFill>
            <a:schemeClr val="tx1"/>
          </a:solidFill>
          <a:latin typeface="+mn-lt"/>
        </a:defRPr>
      </a:lvl7pPr>
      <a:lvl8pPr marL="3429000" indent="-228600" algn="l" rtl="0" fontAlgn="base">
        <a:spcBef>
          <a:spcPct val="20000"/>
        </a:spcBef>
        <a:spcAft>
          <a:spcPct val="0"/>
        </a:spcAft>
        <a:buClr>
          <a:srgbClr val="FF0000"/>
        </a:buClr>
        <a:buChar char="»"/>
        <a:defRPr sz="2000">
          <a:solidFill>
            <a:schemeClr val="tx1"/>
          </a:solidFill>
          <a:latin typeface="+mn-lt"/>
        </a:defRPr>
      </a:lvl8pPr>
      <a:lvl9pPr marL="3886200" indent="-228600" algn="l" rtl="0" fontAlgn="base">
        <a:spcBef>
          <a:spcPct val="20000"/>
        </a:spcBef>
        <a:spcAft>
          <a:spcPct val="0"/>
        </a:spcAft>
        <a:buClr>
          <a:srgbClr val="FF0000"/>
        </a:buClr>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 Id="rId3"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tif"/><Relationship Id="rId7" Type="http://schemas.openxmlformats.org/officeDocument/2006/relationships/image" Target="../media/image41.tif"/><Relationship Id="rId8" Type="http://schemas.openxmlformats.org/officeDocument/2006/relationships/image" Target="../media/image42.jpg"/><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4" Type="http://schemas.openxmlformats.org/officeDocument/2006/relationships/image" Target="../media/image38.jpg"/><Relationship Id="rId5" Type="http://schemas.openxmlformats.org/officeDocument/2006/relationships/image" Target="../media/image39.jpg"/><Relationship Id="rId6" Type="http://schemas.openxmlformats.org/officeDocument/2006/relationships/image" Target="../media/image40.tif"/><Relationship Id="rId7" Type="http://schemas.openxmlformats.org/officeDocument/2006/relationships/image" Target="../media/image41.tif"/><Relationship Id="rId8" Type="http://schemas.openxmlformats.org/officeDocument/2006/relationships/image" Target="../media/image42.jpg"/><Relationship Id="rId1" Type="http://schemas.openxmlformats.org/officeDocument/2006/relationships/slideLayout" Target="../slideLayouts/slideLayout7.xml"/><Relationship Id="rId2" Type="http://schemas.openxmlformats.org/officeDocument/2006/relationships/image" Target="../media/image3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 Id="rId3" Type="http://schemas.openxmlformats.org/officeDocument/2006/relationships/image" Target="../media/image4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 Id="rId3" Type="http://schemas.openxmlformats.org/officeDocument/2006/relationships/image" Target="../media/image46.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1" name="Picture 30" descr="Earthsid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803842" name="Rectangle 2"/>
          <p:cNvSpPr>
            <a:spLocks noChangeArrowheads="1"/>
          </p:cNvSpPr>
          <p:nvPr/>
        </p:nvSpPr>
        <p:spPr bwMode="auto">
          <a:xfrm>
            <a:off x="647700" y="609600"/>
            <a:ext cx="7848600" cy="3970318"/>
          </a:xfrm>
          <a:prstGeom prst="rect">
            <a:avLst/>
          </a:prstGeom>
          <a:noFill/>
          <a:ln w="9525">
            <a:noFill/>
            <a:miter lim="800000"/>
            <a:headEnd/>
            <a:tailEnd/>
          </a:ln>
        </p:spPr>
        <p:txBody>
          <a:bodyPr>
            <a:spAutoFit/>
          </a:bodyPr>
          <a:lstStyle/>
          <a:p>
            <a:pPr algn="ctr"/>
            <a:endParaRPr lang="fr-FR" sz="4000" b="1" dirty="0">
              <a:solidFill>
                <a:srgbClr val="FF9900"/>
              </a:solidFill>
              <a:latin typeface="Comic Sans MS" pitchFamily="66" charset="0"/>
              <a:cs typeface="Tahoma" pitchFamily="34" charset="0"/>
            </a:endParaRPr>
          </a:p>
          <a:p>
            <a:pPr algn="ctr"/>
            <a:r>
              <a:rPr lang="fr-FR" sz="3600" b="1" dirty="0" smtClean="0">
                <a:solidFill>
                  <a:srgbClr val="FF9900"/>
                </a:solidFill>
                <a:latin typeface="Comic Sans MS" pitchFamily="66" charset="0"/>
                <a:cs typeface="Tahoma" pitchFamily="34" charset="0"/>
              </a:rPr>
              <a:t>Prévisions Climatiques et </a:t>
            </a:r>
            <a:r>
              <a:rPr lang="fr-FR" sz="3600" b="1" dirty="0">
                <a:solidFill>
                  <a:srgbClr val="FF9900"/>
                </a:solidFill>
                <a:latin typeface="Comic Sans MS" pitchFamily="66" charset="0"/>
                <a:cs typeface="Tahoma" pitchFamily="34" charset="0"/>
              </a:rPr>
              <a:t>Incertitudes</a:t>
            </a:r>
            <a:r>
              <a:rPr lang="fr-FR" sz="4000" b="1" dirty="0">
                <a:solidFill>
                  <a:srgbClr val="FF9900"/>
                </a:solidFill>
                <a:latin typeface="Comic Sans MS" pitchFamily="66" charset="0"/>
                <a:cs typeface="Tahoma" pitchFamily="34" charset="0"/>
              </a:rPr>
              <a:t> </a:t>
            </a:r>
          </a:p>
          <a:p>
            <a:pPr algn="ctr"/>
            <a:endParaRPr lang="fr-FR" sz="4000" b="1" dirty="0">
              <a:solidFill>
                <a:srgbClr val="FF9900"/>
              </a:solidFill>
              <a:latin typeface="Comic Sans MS" pitchFamily="66" charset="0"/>
              <a:cs typeface="Tahoma" pitchFamily="34" charset="0"/>
            </a:endParaRPr>
          </a:p>
          <a:p>
            <a:pPr algn="ctr"/>
            <a:r>
              <a:rPr lang="fr-FR" sz="3200" b="1" dirty="0">
                <a:solidFill>
                  <a:srgbClr val="FF9900"/>
                </a:solidFill>
                <a:latin typeface="Comic Sans MS" pitchFamily="66" charset="0"/>
                <a:cs typeface="Tahoma" pitchFamily="34" charset="0"/>
              </a:rPr>
              <a:t>Laurent Terray</a:t>
            </a:r>
          </a:p>
          <a:p>
            <a:pPr algn="ctr"/>
            <a:r>
              <a:rPr lang="fr-FR" sz="3200" b="1" dirty="0" err="1">
                <a:solidFill>
                  <a:srgbClr val="FF9900"/>
                </a:solidFill>
                <a:latin typeface="Comic Sans MS" pitchFamily="66" charset="0"/>
                <a:cs typeface="Tahoma" pitchFamily="34" charset="0"/>
              </a:rPr>
              <a:t>Cerfacs</a:t>
            </a:r>
            <a:r>
              <a:rPr lang="fr-FR" sz="3200" b="1" dirty="0">
                <a:solidFill>
                  <a:srgbClr val="FF9900"/>
                </a:solidFill>
                <a:latin typeface="Comic Sans MS" pitchFamily="66" charset="0"/>
                <a:cs typeface="Tahoma" pitchFamily="34" charset="0"/>
              </a:rPr>
              <a:t>/</a:t>
            </a:r>
            <a:r>
              <a:rPr lang="fr-FR" sz="3200" b="1" dirty="0" smtClean="0">
                <a:solidFill>
                  <a:srgbClr val="FF9900"/>
                </a:solidFill>
                <a:latin typeface="Comic Sans MS" pitchFamily="66" charset="0"/>
                <a:cs typeface="Tahoma" pitchFamily="34" charset="0"/>
              </a:rPr>
              <a:t>CNRS, </a:t>
            </a:r>
            <a:r>
              <a:rPr lang="fr-FR" sz="3200" b="1" dirty="0">
                <a:solidFill>
                  <a:srgbClr val="FF9900"/>
                </a:solidFill>
                <a:latin typeface="Comic Sans MS" pitchFamily="66" charset="0"/>
                <a:cs typeface="Tahoma" pitchFamily="34" charset="0"/>
              </a:rPr>
              <a:t>URA1875</a:t>
            </a:r>
          </a:p>
          <a:p>
            <a:pPr algn="ctr"/>
            <a:endParaRPr lang="fr-FR" sz="3200" b="1" dirty="0">
              <a:solidFill>
                <a:srgbClr val="FF9900"/>
              </a:solidFill>
              <a:latin typeface="Comic Sans MS" pitchFamily="66" charset="0"/>
              <a:cs typeface="Tahoma" pitchFamily="34" charset="0"/>
            </a:endParaRPr>
          </a:p>
        </p:txBody>
      </p:sp>
      <p:sp>
        <p:nvSpPr>
          <p:cNvPr id="7" name="Slide Number Placeholder 6"/>
          <p:cNvSpPr>
            <a:spLocks noGrp="1"/>
          </p:cNvSpPr>
          <p:nvPr>
            <p:ph type="sldNum" sz="quarter" idx="12"/>
          </p:nvPr>
        </p:nvSpPr>
        <p:spPr/>
        <p:txBody>
          <a:bodyPr/>
          <a:lstStyle/>
          <a:p>
            <a:pPr>
              <a:defRPr/>
            </a:pPr>
            <a:fld id="{E979FF3B-197A-40F7-8721-0E4EBF84F9CF}" type="slidenum">
              <a:rPr lang="en-US" smtClean="0"/>
              <a:pPr>
                <a:defRPr/>
              </a:pPr>
              <a:t>1</a:t>
            </a:fld>
            <a:endParaRPr lang="en-US" dirty="0"/>
          </a:p>
        </p:txBody>
      </p:sp>
      <p:sp>
        <p:nvSpPr>
          <p:cNvPr id="2" name="Rectangle 1"/>
          <p:cNvSpPr/>
          <p:nvPr/>
        </p:nvSpPr>
        <p:spPr>
          <a:xfrm>
            <a:off x="495300" y="4385608"/>
            <a:ext cx="8153400" cy="2308324"/>
          </a:xfrm>
          <a:prstGeom prst="rect">
            <a:avLst/>
          </a:prstGeom>
        </p:spPr>
        <p:txBody>
          <a:bodyPr wrap="square">
            <a:spAutoFit/>
          </a:bodyPr>
          <a:lstStyle/>
          <a:p>
            <a:pPr algn="just"/>
            <a:r>
              <a:rPr lang="fr-FR" sz="2400" i="1" dirty="0">
                <a:solidFill>
                  <a:schemeClr val="bg1"/>
                </a:solidFill>
                <a:latin typeface="Comic Sans MS"/>
                <a:cs typeface="Comic Sans MS"/>
              </a:rPr>
              <a:t>« Jamais, quels que puissent être le progrès des sciences, les savants de bonne foi et soucieux de leur réputation ne se hasarderont à prédire le temps » </a:t>
            </a:r>
          </a:p>
          <a:p>
            <a:pPr algn="just"/>
            <a:r>
              <a:rPr lang="fr-FR" sz="2400" i="1" dirty="0">
                <a:solidFill>
                  <a:schemeClr val="bg1"/>
                </a:solidFill>
                <a:latin typeface="Comic Sans MS"/>
                <a:cs typeface="Comic Sans MS"/>
              </a:rPr>
              <a:t>F. Arago (1845</a:t>
            </a:r>
            <a:r>
              <a:rPr lang="fr-FR" sz="2400" i="1" dirty="0" smtClean="0">
                <a:solidFill>
                  <a:schemeClr val="bg1"/>
                </a:solidFill>
                <a:latin typeface="Comic Sans MS"/>
                <a:cs typeface="Comic Sans MS"/>
              </a:rPr>
              <a:t>)</a:t>
            </a:r>
          </a:p>
          <a:p>
            <a:pPr algn="just"/>
            <a:endParaRPr lang="fr-FR" sz="2400" i="1" dirty="0">
              <a:solidFill>
                <a:schemeClr val="bg1"/>
              </a:solidFill>
              <a:latin typeface="Comic Sans MS"/>
              <a:cs typeface="Comic Sans MS"/>
            </a:endParaRPr>
          </a:p>
          <a:p>
            <a:pPr algn="just"/>
            <a:r>
              <a:rPr lang="fr-FR" sz="2400" i="1" dirty="0" smtClean="0">
                <a:solidFill>
                  <a:schemeClr val="bg1"/>
                </a:solidFill>
                <a:latin typeface="Comic Sans MS"/>
                <a:cs typeface="Comic Sans MS"/>
              </a:rPr>
              <a:t>Contributeurs: Ben Santer, Peter </a:t>
            </a:r>
            <a:r>
              <a:rPr lang="fr-FR" sz="2400" i="1" dirty="0" err="1" smtClean="0">
                <a:solidFill>
                  <a:schemeClr val="bg1"/>
                </a:solidFill>
                <a:latin typeface="Comic Sans MS"/>
                <a:cs typeface="Comic Sans MS"/>
              </a:rPr>
              <a:t>Thorne</a:t>
            </a:r>
            <a:r>
              <a:rPr lang="fr-FR" sz="2400" i="1" dirty="0" smtClean="0">
                <a:solidFill>
                  <a:schemeClr val="bg1"/>
                </a:solidFill>
                <a:latin typeface="Comic Sans MS"/>
                <a:cs typeface="Comic Sans MS"/>
              </a:rPr>
              <a:t>, Tim Palmer</a:t>
            </a:r>
            <a:endParaRPr lang="fr-FR" sz="2400" i="1" dirty="0">
              <a:solidFill>
                <a:schemeClr val="bg1"/>
              </a:solidFill>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10</a:t>
            </a:fld>
            <a:endParaRPr lang="en-US"/>
          </a:p>
        </p:txBody>
      </p:sp>
      <p:pic>
        <p:nvPicPr>
          <p:cNvPr id="3" name="Image 2"/>
          <p:cNvPicPr>
            <a:picLocks noChangeAspect="1"/>
          </p:cNvPicPr>
          <p:nvPr/>
        </p:nvPicPr>
        <p:blipFill>
          <a:blip r:embed="rId2"/>
          <a:stretch>
            <a:fillRect/>
          </a:stretch>
        </p:blipFill>
        <p:spPr>
          <a:xfrm>
            <a:off x="1004292" y="1132094"/>
            <a:ext cx="6892429" cy="4887706"/>
          </a:xfrm>
          <a:prstGeom prst="rect">
            <a:avLst/>
          </a:prstGeom>
        </p:spPr>
      </p:pic>
      <p:sp>
        <p:nvSpPr>
          <p:cNvPr id="4" name="Rectangle 2"/>
          <p:cNvSpPr txBox="1">
            <a:spLocks noChangeArrowheads="1"/>
          </p:cNvSpPr>
          <p:nvPr/>
        </p:nvSpPr>
        <p:spPr bwMode="auto">
          <a:xfrm>
            <a:off x="76200" y="152400"/>
            <a:ext cx="8915400" cy="685800"/>
          </a:xfrm>
          <a:prstGeom prst="rect">
            <a:avLst/>
          </a:prstGeom>
          <a:noFill/>
          <a:ln w="9525">
            <a:noFill/>
            <a:miter lim="800000"/>
            <a:headEnd/>
            <a:tailEnd/>
          </a:ln>
        </p:spPr>
        <p:txBody>
          <a:bodyPr/>
          <a:lstStyle/>
          <a:p>
            <a:pPr algn="ctr"/>
            <a:r>
              <a:rPr lang="en-US" sz="3600" b="1" i="1" dirty="0" err="1" smtClean="0">
                <a:solidFill>
                  <a:srgbClr val="FF9900"/>
                </a:solidFill>
                <a:latin typeface="Comic Sans MS" pitchFamily="66" charset="0"/>
              </a:rPr>
              <a:t>Une</a:t>
            </a:r>
            <a:r>
              <a:rPr lang="en-US" sz="3600" b="1" i="1" dirty="0" smtClean="0">
                <a:solidFill>
                  <a:srgbClr val="FF9900"/>
                </a:solidFill>
                <a:latin typeface="Comic Sans MS" pitchFamily="66" charset="0"/>
              </a:rPr>
              <a:t> </a:t>
            </a:r>
            <a:r>
              <a:rPr lang="en-US" sz="3600" b="1" i="1" dirty="0" err="1" smtClean="0">
                <a:solidFill>
                  <a:srgbClr val="FF9900"/>
                </a:solidFill>
                <a:latin typeface="Comic Sans MS" pitchFamily="66" charset="0"/>
              </a:rPr>
              <a:t>prévision</a:t>
            </a:r>
            <a:r>
              <a:rPr lang="en-US" sz="3600" b="1" i="1" dirty="0" smtClean="0">
                <a:solidFill>
                  <a:srgbClr val="FF9900"/>
                </a:solidFill>
                <a:latin typeface="Comic Sans MS" pitchFamily="66" charset="0"/>
              </a:rPr>
              <a:t> </a:t>
            </a:r>
            <a:r>
              <a:rPr lang="en-US" sz="3600" b="1" i="1" dirty="0" err="1" smtClean="0">
                <a:solidFill>
                  <a:srgbClr val="FF9900"/>
                </a:solidFill>
                <a:latin typeface="Comic Sans MS" pitchFamily="66" charset="0"/>
              </a:rPr>
              <a:t>climatique</a:t>
            </a:r>
            <a:r>
              <a:rPr lang="en-US" sz="3600" b="1" i="1" dirty="0" smtClean="0">
                <a:solidFill>
                  <a:srgbClr val="FF9900"/>
                </a:solidFill>
                <a:latin typeface="Comic Sans MS" pitchFamily="66" charset="0"/>
              </a:rPr>
              <a:t> de 1975 </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sp>
        <p:nvSpPr>
          <p:cNvPr id="6" name="Text Box 6"/>
          <p:cNvSpPr txBox="1">
            <a:spLocks noChangeArrowheads="1"/>
          </p:cNvSpPr>
          <p:nvPr/>
        </p:nvSpPr>
        <p:spPr bwMode="auto">
          <a:xfrm>
            <a:off x="665923" y="6414802"/>
            <a:ext cx="7812155" cy="508857"/>
          </a:xfrm>
          <a:prstGeom prst="rect">
            <a:avLst/>
          </a:prstGeom>
          <a:noFill/>
          <a:ln w="28575" algn="ctr">
            <a:noFill/>
            <a:miter lim="800000"/>
            <a:headEnd/>
            <a:tailEnd/>
          </a:ln>
        </p:spPr>
        <p:txBody>
          <a:bodyPr wrap="none">
            <a:spAutoFit/>
          </a:bodyPr>
          <a:lstStyle/>
          <a:p>
            <a:pPr marL="609600" indent="-609600">
              <a:lnSpc>
                <a:spcPct val="80000"/>
              </a:lnSpc>
              <a:spcBef>
                <a:spcPct val="30000"/>
              </a:spcBef>
            </a:pPr>
            <a:r>
              <a:rPr lang="en-US" sz="1400" b="1" dirty="0" err="1">
                <a:latin typeface="Arial Bold"/>
              </a:rPr>
              <a:t>Manabe</a:t>
            </a:r>
            <a:r>
              <a:rPr lang="en-US" sz="1400" b="1" dirty="0">
                <a:latin typeface="Arial Bold"/>
              </a:rPr>
              <a:t>, S., </a:t>
            </a:r>
            <a:r>
              <a:rPr lang="en-US" sz="1400" b="1" dirty="0" err="1" smtClean="0">
                <a:latin typeface="Arial Bold"/>
              </a:rPr>
              <a:t>Wetherald</a:t>
            </a:r>
            <a:r>
              <a:rPr lang="en-US" sz="1400" b="1" dirty="0" smtClean="0">
                <a:latin typeface="Arial Bold"/>
              </a:rPr>
              <a:t>, R.,1975: </a:t>
            </a:r>
            <a:r>
              <a:rPr lang="en-US" sz="1400" dirty="0" smtClean="0">
                <a:latin typeface="Arial Bold"/>
              </a:rPr>
              <a:t>Effects of doubling CO2 concentration on climate of a general</a:t>
            </a:r>
          </a:p>
          <a:p>
            <a:pPr marL="609600" indent="-609600">
              <a:lnSpc>
                <a:spcPct val="80000"/>
              </a:lnSpc>
              <a:spcBef>
                <a:spcPct val="30000"/>
              </a:spcBef>
            </a:pPr>
            <a:r>
              <a:rPr lang="en-US" sz="1400" dirty="0" smtClean="0">
                <a:latin typeface="Arial Bold"/>
              </a:rPr>
              <a:t> circulation model. </a:t>
            </a:r>
            <a:r>
              <a:rPr lang="en-US" sz="1400" i="1" dirty="0">
                <a:latin typeface="Arial Bold"/>
              </a:rPr>
              <a:t>Journal of </a:t>
            </a:r>
            <a:r>
              <a:rPr lang="en-US" sz="1400" i="1" dirty="0" smtClean="0">
                <a:latin typeface="Arial Bold"/>
              </a:rPr>
              <a:t>Atmospheric Science, </a:t>
            </a:r>
            <a:r>
              <a:rPr lang="en-US" sz="1400" b="1" i="1" dirty="0" smtClean="0">
                <a:latin typeface="Arial Bold"/>
              </a:rPr>
              <a:t>32</a:t>
            </a:r>
            <a:r>
              <a:rPr lang="en-US" sz="1400" dirty="0" smtClean="0">
                <a:latin typeface="Arial Bold"/>
              </a:rPr>
              <a:t>, 3-15</a:t>
            </a:r>
            <a:endParaRPr lang="en-US" sz="1400" dirty="0">
              <a:latin typeface="Arial Bold"/>
            </a:endParaRPr>
          </a:p>
        </p:txBody>
      </p:sp>
      <p:pic>
        <p:nvPicPr>
          <p:cNvPr id="7" name="Picture 6" descr="3617doc_manabe.jpg"/>
          <p:cNvPicPr>
            <a:picLocks noChangeAspect="1"/>
          </p:cNvPicPr>
          <p:nvPr/>
        </p:nvPicPr>
        <p:blipFill>
          <a:blip r:embed="rId3"/>
          <a:srcRect/>
          <a:stretch>
            <a:fillRect/>
          </a:stretch>
        </p:blipFill>
        <p:spPr bwMode="auto">
          <a:xfrm>
            <a:off x="7760535" y="1139825"/>
            <a:ext cx="1231065" cy="1450975"/>
          </a:xfrm>
          <a:prstGeom prst="rect">
            <a:avLst/>
          </a:prstGeom>
          <a:noFill/>
          <a:ln w="9525">
            <a:noFill/>
            <a:miter lim="800000"/>
            <a:headEnd/>
            <a:tailEnd/>
          </a:ln>
        </p:spPr>
      </p:pic>
      <p:sp>
        <p:nvSpPr>
          <p:cNvPr id="8" name="Rectangle 7"/>
          <p:cNvSpPr/>
          <p:nvPr/>
        </p:nvSpPr>
        <p:spPr>
          <a:xfrm>
            <a:off x="0" y="1900535"/>
            <a:ext cx="2240718" cy="461665"/>
          </a:xfrm>
          <a:prstGeom prst="rect">
            <a:avLst/>
          </a:prstGeom>
        </p:spPr>
        <p:txBody>
          <a:bodyPr wrap="none">
            <a:spAutoFit/>
          </a:bodyPr>
          <a:lstStyle/>
          <a:p>
            <a:r>
              <a:rPr lang="en-US" sz="2400" dirty="0" smtClean="0">
                <a:latin typeface="Comic Sans MS" pitchFamily="66" charset="0"/>
              </a:rPr>
              <a:t>CO</a:t>
            </a:r>
            <a:r>
              <a:rPr lang="en-US" sz="2400" baseline="-25000" dirty="0" smtClean="0">
                <a:latin typeface="Comic Sans MS" pitchFamily="66" charset="0"/>
              </a:rPr>
              <a:t>2</a:t>
            </a:r>
            <a:r>
              <a:rPr lang="en-US" sz="2400" dirty="0" smtClean="0">
                <a:latin typeface="Comic Sans MS" pitchFamily="66" charset="0"/>
              </a:rPr>
              <a:t> </a:t>
            </a:r>
            <a:r>
              <a:rPr lang="en-US" sz="2400" dirty="0">
                <a:latin typeface="Comic Sans MS" pitchFamily="66" charset="0"/>
              </a:rPr>
              <a:t>: </a:t>
            </a:r>
            <a:r>
              <a:rPr lang="en-US" sz="2400" dirty="0" smtClean="0">
                <a:latin typeface="Comic Sans MS" pitchFamily="66" charset="0"/>
              </a:rPr>
              <a:t>300 </a:t>
            </a:r>
            <a:r>
              <a:rPr lang="en-US" sz="2400" dirty="0">
                <a:latin typeface="Comic Sans MS" pitchFamily="66" charset="0"/>
              </a:rPr>
              <a:t>ppm</a:t>
            </a:r>
          </a:p>
        </p:txBody>
      </p:sp>
    </p:spTree>
    <p:extLst>
      <p:ext uri="{BB962C8B-B14F-4D97-AF65-F5344CB8AC3E}">
        <p14:creationId xmlns:p14="http://schemas.microsoft.com/office/powerpoint/2010/main" val="102637118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DF7E7A3-ABAD-4950-AF0C-659A3EB066A9}" type="slidenum">
              <a:rPr lang="en-US" smtClean="0"/>
              <a:pPr>
                <a:defRPr/>
              </a:pPr>
              <a:t>11</a:t>
            </a:fld>
            <a:endParaRPr lang="en-US"/>
          </a:p>
        </p:txBody>
      </p:sp>
      <p:sp>
        <p:nvSpPr>
          <p:cNvPr id="827394" name="Rectangle 2"/>
          <p:cNvSpPr txBox="1">
            <a:spLocks noChangeArrowheads="1"/>
          </p:cNvSpPr>
          <p:nvPr/>
        </p:nvSpPr>
        <p:spPr bwMode="auto">
          <a:xfrm>
            <a:off x="76200" y="152400"/>
            <a:ext cx="8915400" cy="685800"/>
          </a:xfrm>
          <a:prstGeom prst="rect">
            <a:avLst/>
          </a:prstGeom>
          <a:noFill/>
          <a:ln w="9525">
            <a:noFill/>
            <a:miter lim="800000"/>
            <a:headEnd/>
            <a:tailEnd/>
          </a:ln>
        </p:spPr>
        <p:txBody>
          <a:bodyPr/>
          <a:lstStyle/>
          <a:p>
            <a:pPr algn="ctr"/>
            <a:r>
              <a:rPr lang="en-US" sz="4000" b="1" i="1" dirty="0" smtClean="0">
                <a:solidFill>
                  <a:srgbClr val="FF9900"/>
                </a:solidFill>
                <a:latin typeface="Comic Sans MS" pitchFamily="66" charset="0"/>
              </a:rPr>
              <a:t>40 </a:t>
            </a:r>
            <a:r>
              <a:rPr lang="en-US" sz="4000" b="1" i="1" dirty="0" err="1" smtClean="0">
                <a:solidFill>
                  <a:srgbClr val="FF9900"/>
                </a:solidFill>
                <a:latin typeface="Comic Sans MS" pitchFamily="66" charset="0"/>
              </a:rPr>
              <a:t>ans</a:t>
            </a:r>
            <a:r>
              <a:rPr lang="en-US" sz="4000" b="1" i="1" dirty="0" smtClean="0">
                <a:solidFill>
                  <a:srgbClr val="FF9900"/>
                </a:solidFill>
                <a:latin typeface="Comic Sans MS" pitchFamily="66" charset="0"/>
              </a:rPr>
              <a:t> de </a:t>
            </a:r>
            <a:r>
              <a:rPr lang="en-US" sz="4000" b="1" i="1" dirty="0" err="1" smtClean="0">
                <a:solidFill>
                  <a:srgbClr val="FF9900"/>
                </a:solidFill>
                <a:latin typeface="Comic Sans MS" pitchFamily="66" charset="0"/>
              </a:rPr>
              <a:t>prévisions</a:t>
            </a:r>
            <a:r>
              <a:rPr lang="en-US" sz="4000" b="1" i="1" dirty="0" smtClean="0">
                <a:solidFill>
                  <a:srgbClr val="FF9900"/>
                </a:solidFill>
                <a:latin typeface="Comic Sans MS" pitchFamily="66" charset="0"/>
              </a:rPr>
              <a:t> </a:t>
            </a:r>
            <a:r>
              <a:rPr lang="en-US" sz="4000" i="1" dirty="0" smtClean="0">
                <a:solidFill>
                  <a:srgbClr val="FF9900"/>
                </a:solidFill>
                <a:latin typeface="Comic Sans MS" pitchFamily="66" charset="0"/>
              </a:rPr>
              <a:t> </a:t>
            </a:r>
            <a:endParaRPr lang="en-US" sz="4000" i="1" dirty="0">
              <a:solidFill>
                <a:srgbClr val="FF9900"/>
              </a:solidFill>
              <a:latin typeface="Comic Sans MS" pitchFamily="66" charset="0"/>
            </a:endParaRPr>
          </a:p>
        </p:txBody>
      </p:sp>
      <p:pic>
        <p:nvPicPr>
          <p:cNvPr id="7" name="Picture 5"/>
          <p:cNvPicPr>
            <a:picLocks noChangeAspect="1" noChangeArrowheads="1"/>
          </p:cNvPicPr>
          <p:nvPr/>
        </p:nvPicPr>
        <p:blipFill>
          <a:blip r:embed="rId3"/>
          <a:srcRect/>
          <a:stretch>
            <a:fillRect/>
          </a:stretch>
        </p:blipFill>
        <p:spPr bwMode="auto">
          <a:xfrm>
            <a:off x="107950" y="1524000"/>
            <a:ext cx="4576763" cy="3938588"/>
          </a:xfrm>
          <a:prstGeom prst="rect">
            <a:avLst/>
          </a:prstGeom>
          <a:noFill/>
          <a:ln w="9525">
            <a:noFill/>
            <a:miter lim="800000"/>
            <a:headEnd/>
            <a:tailEnd/>
          </a:ln>
          <a:effectLst/>
        </p:spPr>
      </p:pic>
      <p:pic>
        <p:nvPicPr>
          <p:cNvPr id="8" name="Picture 6"/>
          <p:cNvPicPr>
            <a:picLocks noChangeAspect="1" noChangeArrowheads="1"/>
          </p:cNvPicPr>
          <p:nvPr/>
        </p:nvPicPr>
        <p:blipFill>
          <a:blip r:embed="rId4"/>
          <a:srcRect/>
          <a:stretch>
            <a:fillRect/>
          </a:stretch>
        </p:blipFill>
        <p:spPr bwMode="auto">
          <a:xfrm>
            <a:off x="4716463" y="1565303"/>
            <a:ext cx="4395787" cy="3887787"/>
          </a:xfrm>
          <a:prstGeom prst="rect">
            <a:avLst/>
          </a:prstGeom>
          <a:noFill/>
          <a:ln w="9525">
            <a:noFill/>
            <a:miter lim="800000"/>
            <a:headEnd/>
            <a:tailEnd/>
          </a:ln>
          <a:effectLst/>
        </p:spPr>
      </p:pic>
      <p:sp>
        <p:nvSpPr>
          <p:cNvPr id="10" name="Text Box 6"/>
          <p:cNvSpPr txBox="1">
            <a:spLocks noChangeArrowheads="1"/>
          </p:cNvSpPr>
          <p:nvPr/>
        </p:nvSpPr>
        <p:spPr bwMode="auto">
          <a:xfrm>
            <a:off x="1371600" y="6413776"/>
            <a:ext cx="6400800" cy="444224"/>
          </a:xfrm>
          <a:prstGeom prst="rect">
            <a:avLst/>
          </a:prstGeom>
          <a:noFill/>
          <a:ln w="28575" algn="ctr">
            <a:noFill/>
            <a:miter lim="800000"/>
            <a:headEnd/>
            <a:tailEnd/>
          </a:ln>
        </p:spPr>
        <p:txBody>
          <a:bodyPr>
            <a:spAutoFit/>
          </a:bodyPr>
          <a:lstStyle/>
          <a:p>
            <a:pPr indent="-609600">
              <a:lnSpc>
                <a:spcPct val="80000"/>
              </a:lnSpc>
              <a:spcBef>
                <a:spcPct val="30000"/>
              </a:spcBef>
            </a:pPr>
            <a:r>
              <a:rPr lang="en-US" sz="1400" b="1" dirty="0">
                <a:latin typeface="Arial Bold"/>
              </a:rPr>
              <a:t>Thorne, P., et al. 2011</a:t>
            </a:r>
            <a:r>
              <a:rPr lang="en-US" sz="1400" dirty="0">
                <a:latin typeface="Arial Bold"/>
              </a:rPr>
              <a:t>: Tropospheric temperature trends: history of an ongoing controversy. </a:t>
            </a:r>
            <a:r>
              <a:rPr lang="fr-FR" sz="1400" i="1" dirty="0" err="1">
                <a:latin typeface="Arial Bold"/>
              </a:rPr>
              <a:t>WIREs</a:t>
            </a:r>
            <a:r>
              <a:rPr lang="fr-FR" sz="1400" i="1" dirty="0">
                <a:latin typeface="Arial Bold"/>
              </a:rPr>
              <a:t> Clim Change</a:t>
            </a:r>
            <a:r>
              <a:rPr lang="fr-FR" sz="1400" dirty="0">
                <a:latin typeface="Arial Bold"/>
              </a:rPr>
              <a:t>,</a:t>
            </a:r>
            <a:r>
              <a:rPr lang="fr-FR" sz="1400" b="1" dirty="0">
                <a:latin typeface="Arial Bold"/>
              </a:rPr>
              <a:t>2</a:t>
            </a:r>
            <a:r>
              <a:rPr lang="fr-FR" sz="1400" dirty="0">
                <a:latin typeface="Arial Bold"/>
              </a:rPr>
              <a:t>, </a:t>
            </a:r>
            <a:r>
              <a:rPr lang="fr-FR" sz="1400" i="1" dirty="0">
                <a:latin typeface="Arial Bold"/>
              </a:rPr>
              <a:t>66 - 88</a:t>
            </a:r>
            <a:endParaRPr lang="en-US" sz="1400" b="1" i="1" dirty="0">
              <a:latin typeface="Arial Bold"/>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12</a:t>
            </a:fld>
            <a:endParaRPr lang="en-US"/>
          </a:p>
        </p:txBody>
      </p:sp>
      <p:pic>
        <p:nvPicPr>
          <p:cNvPr id="3" name="Image 2"/>
          <p:cNvPicPr>
            <a:picLocks noChangeAspect="1"/>
          </p:cNvPicPr>
          <p:nvPr/>
        </p:nvPicPr>
        <p:blipFill>
          <a:blip r:embed="rId2"/>
          <a:stretch>
            <a:fillRect/>
          </a:stretch>
        </p:blipFill>
        <p:spPr>
          <a:xfrm>
            <a:off x="76201" y="1905000"/>
            <a:ext cx="9052142" cy="3671147"/>
          </a:xfrm>
          <a:prstGeom prst="rect">
            <a:avLst/>
          </a:prstGeom>
        </p:spPr>
      </p:pic>
      <p:sp>
        <p:nvSpPr>
          <p:cNvPr id="4" name="Text Box 6"/>
          <p:cNvSpPr txBox="1">
            <a:spLocks noChangeArrowheads="1"/>
          </p:cNvSpPr>
          <p:nvPr/>
        </p:nvSpPr>
        <p:spPr bwMode="auto">
          <a:xfrm>
            <a:off x="1371600" y="6413776"/>
            <a:ext cx="6400800" cy="444224"/>
          </a:xfrm>
          <a:prstGeom prst="rect">
            <a:avLst/>
          </a:prstGeom>
          <a:noFill/>
          <a:ln w="28575" algn="ctr">
            <a:noFill/>
            <a:miter lim="800000"/>
            <a:headEnd/>
            <a:tailEnd/>
          </a:ln>
        </p:spPr>
        <p:txBody>
          <a:bodyPr>
            <a:spAutoFit/>
          </a:bodyPr>
          <a:lstStyle/>
          <a:p>
            <a:pPr indent="-609600">
              <a:lnSpc>
                <a:spcPct val="80000"/>
              </a:lnSpc>
              <a:spcBef>
                <a:spcPct val="30000"/>
              </a:spcBef>
            </a:pPr>
            <a:r>
              <a:rPr lang="en-US" sz="1400" b="1" dirty="0" smtClean="0">
                <a:latin typeface="Arial Bold"/>
              </a:rPr>
              <a:t>Stocker </a:t>
            </a:r>
            <a:r>
              <a:rPr lang="en-US" sz="1400" b="1" dirty="0">
                <a:latin typeface="Arial Bold"/>
              </a:rPr>
              <a:t>et al. </a:t>
            </a:r>
            <a:r>
              <a:rPr lang="en-US" sz="1400" b="1" dirty="0" smtClean="0">
                <a:latin typeface="Arial Bold"/>
              </a:rPr>
              <a:t>2013</a:t>
            </a:r>
            <a:r>
              <a:rPr lang="en-US" sz="1400" dirty="0" smtClean="0">
                <a:latin typeface="Arial Bold"/>
              </a:rPr>
              <a:t>: Chapter 12.  Climate </a:t>
            </a:r>
            <a:r>
              <a:rPr lang="en-US" sz="1400" dirty="0">
                <a:latin typeface="Arial Bold"/>
              </a:rPr>
              <a:t>Change 2013: The Physical Science Basis. Working Group I Contribution to the IPCC 5th Assessment Report   </a:t>
            </a:r>
            <a:endParaRPr lang="en-US" sz="1400" b="1" i="1" dirty="0">
              <a:latin typeface="Arial Bold"/>
            </a:endParaRPr>
          </a:p>
        </p:txBody>
      </p:sp>
      <p:sp>
        <p:nvSpPr>
          <p:cNvPr id="5" name="Rectangle 2"/>
          <p:cNvSpPr txBox="1">
            <a:spLocks noChangeArrowheads="1"/>
          </p:cNvSpPr>
          <p:nvPr/>
        </p:nvSpPr>
        <p:spPr bwMode="auto">
          <a:xfrm>
            <a:off x="0" y="152400"/>
            <a:ext cx="9067800" cy="685800"/>
          </a:xfrm>
          <a:prstGeom prst="rect">
            <a:avLst/>
          </a:prstGeom>
          <a:noFill/>
          <a:ln w="9525">
            <a:noFill/>
            <a:miter lim="800000"/>
            <a:headEnd/>
            <a:tailEnd/>
          </a:ln>
        </p:spPr>
        <p:txBody>
          <a:bodyPr/>
          <a:lstStyle/>
          <a:p>
            <a:pPr algn="ctr"/>
            <a:r>
              <a:rPr lang="en-US" sz="4000" b="1" i="1" dirty="0" smtClean="0">
                <a:solidFill>
                  <a:srgbClr val="FF9900"/>
                </a:solidFill>
                <a:latin typeface="Comic Sans MS" pitchFamily="66" charset="0"/>
              </a:rPr>
              <a:t>Et la </a:t>
            </a:r>
            <a:r>
              <a:rPr lang="en-US" sz="4000" b="1" i="1" dirty="0" err="1" smtClean="0">
                <a:solidFill>
                  <a:srgbClr val="FF9900"/>
                </a:solidFill>
                <a:latin typeface="Comic Sans MS" pitchFamily="66" charset="0"/>
              </a:rPr>
              <a:t>dernière</a:t>
            </a:r>
            <a:r>
              <a:rPr lang="en-US" sz="4000" b="1" i="1" dirty="0" smtClean="0">
                <a:solidFill>
                  <a:srgbClr val="FF9900"/>
                </a:solidFill>
                <a:latin typeface="Comic Sans MS" pitchFamily="66" charset="0"/>
              </a:rPr>
              <a:t> en date …</a:t>
            </a:r>
            <a:r>
              <a:rPr lang="en-US" sz="4000" i="1" dirty="0" smtClean="0">
                <a:solidFill>
                  <a:srgbClr val="FF9900"/>
                </a:solidFill>
                <a:latin typeface="Comic Sans MS" pitchFamily="66" charset="0"/>
              </a:rPr>
              <a:t> </a:t>
            </a:r>
            <a:endParaRPr lang="en-US" sz="4000" i="1" dirty="0">
              <a:solidFill>
                <a:srgbClr val="FF9900"/>
              </a:solidFill>
              <a:latin typeface="Comic Sans MS" pitchFamily="66" charset="0"/>
            </a:endParaRPr>
          </a:p>
        </p:txBody>
      </p:sp>
      <p:sp>
        <p:nvSpPr>
          <p:cNvPr id="6" name="Rectangle 5"/>
          <p:cNvSpPr/>
          <p:nvPr/>
        </p:nvSpPr>
        <p:spPr>
          <a:xfrm>
            <a:off x="304800" y="1143000"/>
            <a:ext cx="8610600" cy="707886"/>
          </a:xfrm>
          <a:prstGeom prst="rect">
            <a:avLst/>
          </a:prstGeom>
        </p:spPr>
        <p:txBody>
          <a:bodyPr wrap="square">
            <a:spAutoFit/>
          </a:bodyPr>
          <a:lstStyle/>
          <a:p>
            <a:r>
              <a:rPr lang="en-US" sz="2000" dirty="0" smtClean="0">
                <a:latin typeface="Comic Sans MS" pitchFamily="66" charset="0"/>
              </a:rPr>
              <a:t>2000 CO</a:t>
            </a:r>
            <a:r>
              <a:rPr lang="en-US" sz="2000" baseline="-25000" dirty="0" smtClean="0">
                <a:latin typeface="Comic Sans MS" pitchFamily="66" charset="0"/>
              </a:rPr>
              <a:t>2</a:t>
            </a:r>
            <a:r>
              <a:rPr lang="en-US" sz="2000" dirty="0" smtClean="0">
                <a:latin typeface="Comic Sans MS" pitchFamily="66" charset="0"/>
              </a:rPr>
              <a:t> : 370 ppm</a:t>
            </a:r>
          </a:p>
          <a:p>
            <a:r>
              <a:rPr lang="en-US" sz="2000" dirty="0" smtClean="0">
                <a:latin typeface="Comic Sans MS" pitchFamily="66" charset="0"/>
              </a:rPr>
              <a:t>2100 CO</a:t>
            </a:r>
            <a:r>
              <a:rPr lang="en-US" sz="2000" baseline="-25000" dirty="0" smtClean="0">
                <a:latin typeface="Comic Sans MS" pitchFamily="66" charset="0"/>
              </a:rPr>
              <a:t>2</a:t>
            </a:r>
            <a:r>
              <a:rPr lang="en-US" sz="2000" dirty="0" smtClean="0">
                <a:latin typeface="Comic Sans MS" pitchFamily="66" charset="0"/>
              </a:rPr>
              <a:t> :  421 ppm                      538 ppm                         936 ppm    </a:t>
            </a:r>
            <a:endParaRPr lang="fr-FR" dirty="0"/>
          </a:p>
        </p:txBody>
      </p:sp>
    </p:spTree>
    <p:extLst>
      <p:ext uri="{BB962C8B-B14F-4D97-AF65-F5344CB8AC3E}">
        <p14:creationId xmlns:p14="http://schemas.microsoft.com/office/powerpoint/2010/main" val="2048817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BB909E8-A8F1-492B-AD32-D29BF15F356F}" type="slidenum">
              <a:rPr lang="en-US" smtClean="0"/>
              <a:pPr>
                <a:defRPr/>
              </a:pPr>
              <a:t>13</a:t>
            </a:fld>
            <a:endParaRPr lang="en-US" dirty="0"/>
          </a:p>
        </p:txBody>
      </p:sp>
      <p:sp>
        <p:nvSpPr>
          <p:cNvPr id="833538" name="Rectangle 2"/>
          <p:cNvSpPr txBox="1">
            <a:spLocks noChangeArrowheads="1"/>
          </p:cNvSpPr>
          <p:nvPr/>
        </p:nvSpPr>
        <p:spPr bwMode="auto">
          <a:xfrm>
            <a:off x="0" y="152400"/>
            <a:ext cx="9144000" cy="685800"/>
          </a:xfrm>
          <a:prstGeom prst="rect">
            <a:avLst/>
          </a:prstGeom>
          <a:noFill/>
          <a:ln w="9525">
            <a:noFill/>
            <a:miter lim="800000"/>
            <a:headEnd/>
            <a:tailEnd/>
          </a:ln>
        </p:spPr>
        <p:txBody>
          <a:bodyPr/>
          <a:lstStyle/>
          <a:p>
            <a:pPr algn="ctr"/>
            <a:r>
              <a:rPr lang="en-US" sz="3600" b="1" i="1" dirty="0" err="1">
                <a:solidFill>
                  <a:srgbClr val="FF9900"/>
                </a:solidFill>
                <a:latin typeface="Comic Sans MS" pitchFamily="66" charset="0"/>
              </a:rPr>
              <a:t>V</a:t>
            </a:r>
            <a:r>
              <a:rPr lang="en-US" sz="3600" b="1" i="1" dirty="0" err="1" smtClean="0">
                <a:solidFill>
                  <a:srgbClr val="FF9900"/>
                </a:solidFill>
                <a:latin typeface="Comic Sans MS" pitchFamily="66" charset="0"/>
              </a:rPr>
              <a:t>érifier</a:t>
            </a:r>
            <a:r>
              <a:rPr lang="en-US" sz="3600" b="1" i="1" dirty="0" smtClean="0">
                <a:solidFill>
                  <a:srgbClr val="FF9900"/>
                </a:solidFill>
                <a:latin typeface="Comic Sans MS" pitchFamily="66" charset="0"/>
              </a:rPr>
              <a:t> </a:t>
            </a:r>
            <a:r>
              <a:rPr lang="en-US" sz="3600" b="1" i="1" dirty="0" err="1" smtClean="0">
                <a:solidFill>
                  <a:srgbClr val="FF9900"/>
                </a:solidFill>
                <a:latin typeface="Comic Sans MS" pitchFamily="66" charset="0"/>
              </a:rPr>
              <a:t>une</a:t>
            </a:r>
            <a:r>
              <a:rPr lang="en-US" sz="3600" b="1" i="1" dirty="0" smtClean="0">
                <a:solidFill>
                  <a:srgbClr val="FF9900"/>
                </a:solidFill>
                <a:latin typeface="Comic Sans MS" pitchFamily="66" charset="0"/>
              </a:rPr>
              <a:t> </a:t>
            </a:r>
            <a:r>
              <a:rPr lang="en-US" sz="3600" b="1" i="1" dirty="0" err="1" smtClean="0">
                <a:solidFill>
                  <a:srgbClr val="FF9900"/>
                </a:solidFill>
                <a:latin typeface="Comic Sans MS" pitchFamily="66" charset="0"/>
              </a:rPr>
              <a:t>prévision</a:t>
            </a:r>
            <a:r>
              <a:rPr lang="en-US" sz="3600" b="1" i="1" dirty="0" smtClean="0">
                <a:solidFill>
                  <a:srgbClr val="FF9900"/>
                </a:solidFill>
                <a:latin typeface="Comic Sans MS" pitchFamily="66" charset="0"/>
              </a:rPr>
              <a:t> </a:t>
            </a:r>
            <a:r>
              <a:rPr lang="en-US" sz="3600" b="1" i="1" dirty="0" err="1" smtClean="0">
                <a:solidFill>
                  <a:srgbClr val="FF9900"/>
                </a:solidFill>
                <a:latin typeface="Comic Sans MS" pitchFamily="66" charset="0"/>
              </a:rPr>
              <a:t>climatique</a:t>
            </a:r>
            <a:r>
              <a:rPr lang="en-US" sz="3600" b="1" i="1" dirty="0" smtClean="0">
                <a:solidFill>
                  <a:srgbClr val="FF9900"/>
                </a:solidFill>
                <a:latin typeface="Comic Sans MS" pitchFamily="66" charset="0"/>
              </a:rPr>
              <a:t> ? </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sp>
        <p:nvSpPr>
          <p:cNvPr id="833539" name="Subtitle 2"/>
          <p:cNvSpPr txBox="1">
            <a:spLocks/>
          </p:cNvSpPr>
          <p:nvPr/>
        </p:nvSpPr>
        <p:spPr bwMode="auto">
          <a:xfrm>
            <a:off x="203200" y="1143000"/>
            <a:ext cx="8940800" cy="5105400"/>
          </a:xfrm>
          <a:prstGeom prst="rect">
            <a:avLst/>
          </a:prstGeom>
          <a:noFill/>
          <a:ln w="9525">
            <a:noFill/>
            <a:miter lim="800000"/>
            <a:headEnd/>
            <a:tailEnd/>
          </a:ln>
        </p:spPr>
        <p:txBody>
          <a:bodyPr/>
          <a:lstStyle/>
          <a:p>
            <a:pPr marL="457200" indent="-457200" eaLnBrk="0" hangingPunct="0">
              <a:spcBef>
                <a:spcPct val="20000"/>
              </a:spcBef>
              <a:buFont typeface="Arial"/>
              <a:buChar char="•"/>
            </a:pPr>
            <a:r>
              <a:rPr lang="fr-FR" sz="2400" dirty="0" smtClean="0">
                <a:latin typeface="Comic Sans MS" pitchFamily="66" charset="0"/>
              </a:rPr>
              <a:t>Un seul cas et il faut attendre 2100 !</a:t>
            </a:r>
          </a:p>
          <a:p>
            <a:pPr marL="457200" indent="-457200" eaLnBrk="0" hangingPunct="0">
              <a:spcBef>
                <a:spcPct val="20000"/>
              </a:spcBef>
              <a:buFont typeface="Arial"/>
              <a:buChar char="•"/>
            </a:pPr>
            <a:r>
              <a:rPr lang="fr-FR" sz="2400" dirty="0" smtClean="0">
                <a:latin typeface="Comic Sans MS" pitchFamily="66" charset="0"/>
              </a:rPr>
              <a:t>Prévisions rétrospectives: on rejoue le passé (ici les trente dernières années, signal sur bruit plus faible). Toujours 1 seul cas !</a:t>
            </a:r>
            <a:endParaRPr lang="fr-FR" sz="2400" dirty="0">
              <a:latin typeface="Comic Sans MS" pitchFamily="66" charset="0"/>
            </a:endParaRPr>
          </a:p>
          <a:p>
            <a:pPr marL="342900" indent="-342900" eaLnBrk="0" hangingPunct="0">
              <a:spcBef>
                <a:spcPct val="20000"/>
              </a:spcBef>
              <a:buFontTx/>
              <a:buChar char="•"/>
            </a:pPr>
            <a:r>
              <a:rPr lang="fr-FR" sz="2400" dirty="0" smtClean="0">
                <a:latin typeface="Comic Sans MS" pitchFamily="66" charset="0"/>
              </a:rPr>
              <a:t>Problème: pas de données de vérification totalement indépendantes (sauf prévision </a:t>
            </a:r>
            <a:r>
              <a:rPr lang="fr-FR" sz="2400" dirty="0" err="1" smtClean="0">
                <a:latin typeface="Comic Sans MS" pitchFamily="66" charset="0"/>
              </a:rPr>
              <a:t>Manabe</a:t>
            </a:r>
            <a:r>
              <a:rPr lang="fr-FR" sz="2400" dirty="0" smtClean="0">
                <a:latin typeface="Comic Sans MS" pitchFamily="66" charset="0"/>
              </a:rPr>
              <a:t> 1975 !)</a:t>
            </a:r>
            <a:endParaRPr lang="fr-FR" sz="2400" dirty="0">
              <a:latin typeface="Comic Sans MS" pitchFamily="66" charset="0"/>
            </a:endParaRPr>
          </a:p>
          <a:p>
            <a:pPr marL="342900" indent="-342900" eaLnBrk="0" hangingPunct="0">
              <a:spcBef>
                <a:spcPct val="20000"/>
              </a:spcBef>
              <a:buFontTx/>
              <a:buChar char="•"/>
            </a:pPr>
            <a:r>
              <a:rPr lang="fr-FR" sz="2400" dirty="0" smtClean="0">
                <a:latin typeface="Comic Sans MS" pitchFamily="66" charset="0"/>
              </a:rPr>
              <a:t>Ingrédients et incertitudes </a:t>
            </a:r>
          </a:p>
          <a:p>
            <a:pPr marL="914400" lvl="1" indent="-457200" eaLnBrk="0" hangingPunct="0">
              <a:spcBef>
                <a:spcPct val="20000"/>
              </a:spcBef>
              <a:buFontTx/>
              <a:buChar char="-"/>
            </a:pPr>
            <a:r>
              <a:rPr lang="fr-FR" sz="2400" dirty="0" smtClean="0">
                <a:latin typeface="Comic Sans MS" pitchFamily="66" charset="0"/>
              </a:rPr>
              <a:t>Observations et leurs erreurs</a:t>
            </a:r>
          </a:p>
          <a:p>
            <a:pPr marL="914400" lvl="1" indent="-457200" eaLnBrk="0" hangingPunct="0">
              <a:spcBef>
                <a:spcPct val="20000"/>
              </a:spcBef>
              <a:buFontTx/>
              <a:buChar char="-"/>
            </a:pPr>
            <a:r>
              <a:rPr lang="fr-FR" sz="2400" dirty="0" smtClean="0">
                <a:latin typeface="Comic Sans MS" pitchFamily="66" charset="0"/>
              </a:rPr>
              <a:t>Connaissance des facteurs externes</a:t>
            </a:r>
          </a:p>
          <a:p>
            <a:pPr marL="914400" lvl="1" indent="-457200" eaLnBrk="0" hangingPunct="0">
              <a:spcBef>
                <a:spcPct val="20000"/>
              </a:spcBef>
              <a:buFontTx/>
              <a:buChar char="-"/>
            </a:pPr>
            <a:r>
              <a:rPr lang="fr-FR" sz="2400" dirty="0" smtClean="0">
                <a:latin typeface="Comic Sans MS" pitchFamily="66" charset="0"/>
              </a:rPr>
              <a:t>Etat initial et variabilité interne</a:t>
            </a:r>
          </a:p>
          <a:p>
            <a:pPr marL="914400" lvl="1" indent="-457200" eaLnBrk="0" hangingPunct="0">
              <a:spcBef>
                <a:spcPct val="20000"/>
              </a:spcBef>
              <a:buFontTx/>
              <a:buChar char="-"/>
            </a:pPr>
            <a:r>
              <a:rPr lang="fr-FR" sz="2400" dirty="0" smtClean="0">
                <a:latin typeface="Comic Sans MS" pitchFamily="66" charset="0"/>
              </a:rPr>
              <a:t>Modèles climatiques et erreurs structurelles</a:t>
            </a:r>
          </a:p>
          <a:p>
            <a:pPr marL="342900" indent="-342900" eaLnBrk="0" hangingPunct="0">
              <a:spcBef>
                <a:spcPct val="20000"/>
              </a:spcBef>
              <a:buFont typeface="Arial"/>
              <a:buChar char="•"/>
            </a:pPr>
            <a:r>
              <a:rPr lang="fr-FR" sz="2400" dirty="0" smtClean="0">
                <a:latin typeface="Comic Sans MS" pitchFamily="66" charset="0"/>
              </a:rPr>
              <a:t>Cohérence modèle/observations</a:t>
            </a:r>
            <a:endParaRPr lang="fr-FR" sz="2400" dirty="0">
              <a:latin typeface="Comic Sans MS" pitchFamily="66"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1549400" y="1066800"/>
            <a:ext cx="6375400" cy="4017213"/>
          </a:xfrm>
          <a:prstGeom prst="rect">
            <a:avLst/>
          </a:prstGeom>
        </p:spPr>
      </p:pic>
      <p:sp>
        <p:nvSpPr>
          <p:cNvPr id="829441" name="Subtitle 2"/>
          <p:cNvSpPr>
            <a:spLocks noGrp="1"/>
          </p:cNvSpPr>
          <p:nvPr>
            <p:ph type="subTitle" idx="4294967295"/>
          </p:nvPr>
        </p:nvSpPr>
        <p:spPr>
          <a:xfrm>
            <a:off x="152400" y="5257800"/>
            <a:ext cx="8940800" cy="914400"/>
          </a:xfrm>
        </p:spPr>
        <p:txBody>
          <a:bodyPr/>
          <a:lstStyle/>
          <a:p>
            <a:pPr lvl="1">
              <a:buFont typeface="Arial"/>
              <a:buChar char="•"/>
            </a:pPr>
            <a:r>
              <a:rPr lang="en-US" sz="2400" dirty="0" err="1" smtClean="0">
                <a:solidFill>
                  <a:schemeClr val="tx2"/>
                </a:solidFill>
                <a:latin typeface="Comic Sans MS" pitchFamily="66" charset="0"/>
              </a:rPr>
              <a:t>Radiosondages</a:t>
            </a:r>
            <a:r>
              <a:rPr lang="en-US" sz="2400" dirty="0" smtClean="0">
                <a:solidFill>
                  <a:schemeClr val="tx2"/>
                </a:solidFill>
                <a:latin typeface="Comic Sans MS" pitchFamily="66" charset="0"/>
              </a:rPr>
              <a:t> (50 </a:t>
            </a:r>
            <a:r>
              <a:rPr lang="en-US" sz="2400" dirty="0" err="1" smtClean="0">
                <a:solidFill>
                  <a:schemeClr val="tx2"/>
                </a:solidFill>
                <a:latin typeface="Comic Sans MS" pitchFamily="66" charset="0"/>
              </a:rPr>
              <a:t>ans</a:t>
            </a:r>
            <a:r>
              <a:rPr lang="en-US" sz="2400" dirty="0" smtClean="0">
                <a:solidFill>
                  <a:schemeClr val="tx2"/>
                </a:solidFill>
                <a:latin typeface="Comic Sans MS" pitchFamily="66" charset="0"/>
              </a:rPr>
              <a:t>)</a:t>
            </a:r>
          </a:p>
          <a:p>
            <a:pPr marL="457200" lvl="1" indent="0">
              <a:buFont typeface="Arial" charset="0"/>
              <a:buChar char="•"/>
            </a:pPr>
            <a:r>
              <a:rPr lang="en-US" sz="2400" dirty="0" smtClean="0">
                <a:solidFill>
                  <a:schemeClr val="tx2"/>
                </a:solidFill>
                <a:latin typeface="Comic Sans MS" pitchFamily="66" charset="0"/>
              </a:rPr>
              <a:t> Satellites (30 </a:t>
            </a:r>
            <a:r>
              <a:rPr lang="en-US" sz="2400" dirty="0" err="1" smtClean="0">
                <a:solidFill>
                  <a:schemeClr val="tx2"/>
                </a:solidFill>
                <a:latin typeface="Comic Sans MS" pitchFamily="66" charset="0"/>
              </a:rPr>
              <a:t>ans</a:t>
            </a:r>
            <a:r>
              <a:rPr lang="en-US" sz="2400" dirty="0" smtClean="0">
                <a:solidFill>
                  <a:schemeClr val="tx2"/>
                </a:solidFill>
                <a:latin typeface="Comic Sans MS" pitchFamily="66" charset="0"/>
              </a:rPr>
              <a:t>)</a:t>
            </a:r>
          </a:p>
          <a:p>
            <a:pPr marL="457200" lvl="1" indent="0">
              <a:buNone/>
            </a:pPr>
            <a:endParaRPr lang="en-US" sz="2400" dirty="0" smtClean="0">
              <a:solidFill>
                <a:schemeClr val="tx2"/>
              </a:solidFill>
              <a:latin typeface="Comic Sans MS" pitchFamily="66" charset="0"/>
            </a:endParaRPr>
          </a:p>
        </p:txBody>
      </p:sp>
      <p:sp>
        <p:nvSpPr>
          <p:cNvPr id="4" name="Slide Number Placeholder 3"/>
          <p:cNvSpPr>
            <a:spLocks noGrp="1"/>
          </p:cNvSpPr>
          <p:nvPr>
            <p:ph type="sldNum" sz="quarter" idx="12"/>
          </p:nvPr>
        </p:nvSpPr>
        <p:spPr/>
        <p:txBody>
          <a:bodyPr/>
          <a:lstStyle/>
          <a:p>
            <a:pPr>
              <a:defRPr/>
            </a:pPr>
            <a:fld id="{DD6666E0-D63F-40FB-9FA7-DEE54D03FC6F}" type="slidenum">
              <a:rPr lang="en-US" smtClean="0"/>
              <a:pPr>
                <a:defRPr/>
              </a:pPr>
              <a:t>14</a:t>
            </a:fld>
            <a:endParaRPr lang="en-US"/>
          </a:p>
        </p:txBody>
      </p:sp>
      <p:sp>
        <p:nvSpPr>
          <p:cNvPr id="829443"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smtClean="0">
                <a:solidFill>
                  <a:srgbClr val="FF9900"/>
                </a:solidFill>
                <a:latin typeface="Comic Sans MS" pitchFamily="66" charset="0"/>
              </a:rPr>
              <a:t>Observations et </a:t>
            </a:r>
            <a:r>
              <a:rPr lang="en-US" sz="3600" b="1" i="1" dirty="0" err="1" smtClean="0">
                <a:solidFill>
                  <a:srgbClr val="FF9900"/>
                </a:solidFill>
                <a:latin typeface="Comic Sans MS" pitchFamily="66" charset="0"/>
              </a:rPr>
              <a:t>incertitudes</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sp>
        <p:nvSpPr>
          <p:cNvPr id="3" name="ZoneTexte 2"/>
          <p:cNvSpPr txBox="1"/>
          <p:nvPr/>
        </p:nvSpPr>
        <p:spPr>
          <a:xfrm>
            <a:off x="1564710" y="1143000"/>
            <a:ext cx="2626290" cy="430887"/>
          </a:xfrm>
          <a:prstGeom prst="rect">
            <a:avLst/>
          </a:prstGeom>
          <a:noFill/>
        </p:spPr>
        <p:txBody>
          <a:bodyPr wrap="none" rtlCol="0">
            <a:spAutoFit/>
          </a:bodyPr>
          <a:lstStyle/>
          <a:p>
            <a:r>
              <a:rPr lang="fr-FR" dirty="0" smtClean="0">
                <a:solidFill>
                  <a:srgbClr val="FFEB1F"/>
                </a:solidFill>
                <a:latin typeface="Comic Sans MS"/>
                <a:cs typeface="Comic Sans MS"/>
              </a:rPr>
              <a:t>Prévision du temps</a:t>
            </a:r>
            <a:endParaRPr lang="fr-FR" dirty="0">
              <a:solidFill>
                <a:srgbClr val="FFEB1F"/>
              </a:solidFill>
              <a:latin typeface="Comic Sans MS"/>
              <a:cs typeface="Comic Sans MS"/>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15</a:t>
            </a:fld>
            <a:endParaRPr lang="en-US"/>
          </a:p>
        </p:txBody>
      </p:sp>
      <p:sp>
        <p:nvSpPr>
          <p:cNvPr id="3"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err="1" smtClean="0">
                <a:solidFill>
                  <a:srgbClr val="FF9900"/>
                </a:solidFill>
                <a:latin typeface="Comic Sans MS" pitchFamily="66" charset="0"/>
              </a:rPr>
              <a:t>Radiosondages</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pic>
        <p:nvPicPr>
          <p:cNvPr id="4" name="Image 3"/>
          <p:cNvPicPr>
            <a:picLocks noChangeAspect="1"/>
          </p:cNvPicPr>
          <p:nvPr/>
        </p:nvPicPr>
        <p:blipFill>
          <a:blip r:embed="rId2"/>
          <a:stretch>
            <a:fillRect/>
          </a:stretch>
        </p:blipFill>
        <p:spPr>
          <a:xfrm>
            <a:off x="101478" y="2514600"/>
            <a:ext cx="5232522" cy="3048000"/>
          </a:xfrm>
          <a:prstGeom prst="rect">
            <a:avLst/>
          </a:prstGeom>
        </p:spPr>
      </p:pic>
      <p:pic>
        <p:nvPicPr>
          <p:cNvPr id="5" name="Image 4"/>
          <p:cNvPicPr>
            <a:picLocks noChangeAspect="1"/>
          </p:cNvPicPr>
          <p:nvPr/>
        </p:nvPicPr>
        <p:blipFill>
          <a:blip r:embed="rId3"/>
          <a:stretch>
            <a:fillRect/>
          </a:stretch>
        </p:blipFill>
        <p:spPr>
          <a:xfrm>
            <a:off x="5410200" y="1066800"/>
            <a:ext cx="3581400" cy="4929692"/>
          </a:xfrm>
          <a:prstGeom prst="rect">
            <a:avLst/>
          </a:prstGeom>
        </p:spPr>
      </p:pic>
      <p:sp>
        <p:nvSpPr>
          <p:cNvPr id="6" name="Subtitle 2"/>
          <p:cNvSpPr txBox="1">
            <a:spLocks/>
          </p:cNvSpPr>
          <p:nvPr/>
        </p:nvSpPr>
        <p:spPr bwMode="auto">
          <a:xfrm>
            <a:off x="203200" y="1447800"/>
            <a:ext cx="8940800"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lvl="1">
              <a:buFont typeface="Arial"/>
              <a:buChar char="•"/>
            </a:pPr>
            <a:r>
              <a:rPr lang="fr-FR" sz="2400" dirty="0" smtClean="0">
                <a:solidFill>
                  <a:schemeClr val="tx2"/>
                </a:solidFill>
                <a:latin typeface="Comic Sans MS" pitchFamily="66" charset="0"/>
              </a:rPr>
              <a:t>Homogénéité </a:t>
            </a:r>
          </a:p>
          <a:p>
            <a:pPr marL="457200" lvl="1" indent="0">
              <a:buFont typeface="Arial" charset="0"/>
              <a:buChar char="•"/>
            </a:pPr>
            <a:r>
              <a:rPr lang="fr-FR" sz="2400" dirty="0" smtClean="0">
                <a:solidFill>
                  <a:schemeClr val="tx2"/>
                </a:solidFill>
                <a:latin typeface="Comic Sans MS" pitchFamily="66" charset="0"/>
              </a:rPr>
              <a:t> Couverture spatiale</a:t>
            </a:r>
          </a:p>
          <a:p>
            <a:pPr marL="457200" lvl="1" indent="0">
              <a:buFontTx/>
              <a:buNone/>
            </a:pPr>
            <a:endParaRPr lang="fr-FR" sz="2400" dirty="0" smtClean="0">
              <a:solidFill>
                <a:schemeClr val="tx2"/>
              </a:solidFill>
              <a:latin typeface="Comic Sans MS" pitchFamily="66" charset="0"/>
            </a:endParaRPr>
          </a:p>
        </p:txBody>
      </p:sp>
      <p:sp>
        <p:nvSpPr>
          <p:cNvPr id="7" name="Text Box 6"/>
          <p:cNvSpPr txBox="1">
            <a:spLocks noChangeArrowheads="1"/>
          </p:cNvSpPr>
          <p:nvPr/>
        </p:nvSpPr>
        <p:spPr bwMode="auto">
          <a:xfrm>
            <a:off x="1371600" y="6413776"/>
            <a:ext cx="6400800" cy="444224"/>
          </a:xfrm>
          <a:prstGeom prst="rect">
            <a:avLst/>
          </a:prstGeom>
          <a:noFill/>
          <a:ln w="28575" algn="ctr">
            <a:noFill/>
            <a:miter lim="800000"/>
            <a:headEnd/>
            <a:tailEnd/>
          </a:ln>
        </p:spPr>
        <p:txBody>
          <a:bodyPr>
            <a:spAutoFit/>
          </a:bodyPr>
          <a:lstStyle/>
          <a:p>
            <a:pPr indent="-609600">
              <a:lnSpc>
                <a:spcPct val="80000"/>
              </a:lnSpc>
              <a:spcBef>
                <a:spcPct val="30000"/>
              </a:spcBef>
            </a:pPr>
            <a:r>
              <a:rPr lang="en-US" sz="1400" b="1" dirty="0">
                <a:latin typeface="Arial Bold"/>
              </a:rPr>
              <a:t>Thorne, P., et al. 2011</a:t>
            </a:r>
            <a:r>
              <a:rPr lang="en-US" sz="1400" dirty="0">
                <a:latin typeface="Arial Bold"/>
              </a:rPr>
              <a:t>: Tropospheric temperature trends: history of an ongoing controversy. </a:t>
            </a:r>
            <a:r>
              <a:rPr lang="fr-FR" sz="1400" i="1" dirty="0" err="1">
                <a:latin typeface="Arial Bold"/>
              </a:rPr>
              <a:t>WIREs</a:t>
            </a:r>
            <a:r>
              <a:rPr lang="fr-FR" sz="1400" i="1" dirty="0">
                <a:latin typeface="Arial Bold"/>
              </a:rPr>
              <a:t> Clim Change</a:t>
            </a:r>
            <a:r>
              <a:rPr lang="fr-FR" sz="1400" dirty="0">
                <a:latin typeface="Arial Bold"/>
              </a:rPr>
              <a:t>,</a:t>
            </a:r>
            <a:r>
              <a:rPr lang="fr-FR" sz="1400" b="1" dirty="0">
                <a:latin typeface="Arial Bold"/>
              </a:rPr>
              <a:t>2</a:t>
            </a:r>
            <a:r>
              <a:rPr lang="fr-FR" sz="1400" dirty="0">
                <a:latin typeface="Arial Bold"/>
              </a:rPr>
              <a:t>, </a:t>
            </a:r>
            <a:r>
              <a:rPr lang="fr-FR" sz="1400" i="1" dirty="0">
                <a:latin typeface="Arial Bold"/>
              </a:rPr>
              <a:t>66 - 88</a:t>
            </a:r>
            <a:endParaRPr lang="en-US" sz="1400" b="1" i="1" dirty="0">
              <a:latin typeface="Arial Bold"/>
            </a:endParaRPr>
          </a:p>
        </p:txBody>
      </p:sp>
    </p:spTree>
    <p:extLst>
      <p:ext uri="{BB962C8B-B14F-4D97-AF65-F5344CB8AC3E}">
        <p14:creationId xmlns:p14="http://schemas.microsoft.com/office/powerpoint/2010/main" val="6556046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3530506" y="1066800"/>
            <a:ext cx="5689694" cy="4343400"/>
          </a:xfrm>
          <a:prstGeom prst="rect">
            <a:avLst/>
          </a:prstGeom>
        </p:spPr>
      </p:pic>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16</a:t>
            </a:fld>
            <a:endParaRPr lang="en-US"/>
          </a:p>
        </p:txBody>
      </p:sp>
      <p:sp>
        <p:nvSpPr>
          <p:cNvPr id="5"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smtClean="0">
                <a:solidFill>
                  <a:srgbClr val="FF9900"/>
                </a:solidFill>
                <a:latin typeface="Comic Sans MS" pitchFamily="66" charset="0"/>
              </a:rPr>
              <a:t>Les satellites </a:t>
            </a:r>
            <a:r>
              <a:rPr lang="en-US" sz="3600" b="1" i="1" dirty="0" err="1" smtClean="0">
                <a:solidFill>
                  <a:srgbClr val="FF9900"/>
                </a:solidFill>
                <a:latin typeface="Comic Sans MS" pitchFamily="66" charset="0"/>
              </a:rPr>
              <a:t>circumpolaires</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sp>
        <p:nvSpPr>
          <p:cNvPr id="6" name="ZoneTexte 5"/>
          <p:cNvSpPr txBox="1"/>
          <p:nvPr/>
        </p:nvSpPr>
        <p:spPr>
          <a:xfrm>
            <a:off x="0" y="1447800"/>
            <a:ext cx="4038599" cy="1785104"/>
          </a:xfrm>
          <a:prstGeom prst="rect">
            <a:avLst/>
          </a:prstGeom>
          <a:noFill/>
        </p:spPr>
        <p:txBody>
          <a:bodyPr wrap="square" rtlCol="0">
            <a:spAutoFit/>
          </a:bodyPr>
          <a:lstStyle/>
          <a:p>
            <a:r>
              <a:rPr lang="fr-FR" dirty="0" smtClean="0">
                <a:latin typeface="Comic Sans MS"/>
                <a:cs typeface="Comic Sans MS"/>
              </a:rPr>
              <a:t>1978: MSU sondeur radiométrique micro-ondes, mesure de la température et de la vapeur d’eau sur  des couches atmosphériques</a:t>
            </a:r>
          </a:p>
        </p:txBody>
      </p:sp>
      <p:sp>
        <p:nvSpPr>
          <p:cNvPr id="7" name="Text Box 6"/>
          <p:cNvSpPr txBox="1">
            <a:spLocks noChangeArrowheads="1"/>
          </p:cNvSpPr>
          <p:nvPr/>
        </p:nvSpPr>
        <p:spPr bwMode="auto">
          <a:xfrm>
            <a:off x="1371600" y="6413776"/>
            <a:ext cx="6400800" cy="444224"/>
          </a:xfrm>
          <a:prstGeom prst="rect">
            <a:avLst/>
          </a:prstGeom>
          <a:noFill/>
          <a:ln w="28575" algn="ctr">
            <a:noFill/>
            <a:miter lim="800000"/>
            <a:headEnd/>
            <a:tailEnd/>
          </a:ln>
        </p:spPr>
        <p:txBody>
          <a:bodyPr>
            <a:spAutoFit/>
          </a:bodyPr>
          <a:lstStyle/>
          <a:p>
            <a:pPr indent="-609600">
              <a:lnSpc>
                <a:spcPct val="80000"/>
              </a:lnSpc>
              <a:spcBef>
                <a:spcPct val="30000"/>
              </a:spcBef>
            </a:pPr>
            <a:r>
              <a:rPr lang="en-US" sz="1400" b="1" dirty="0">
                <a:latin typeface="Arial Bold"/>
              </a:rPr>
              <a:t>Thorne, P., et al. 2011</a:t>
            </a:r>
            <a:r>
              <a:rPr lang="en-US" sz="1400" dirty="0">
                <a:latin typeface="Arial Bold"/>
              </a:rPr>
              <a:t>: Tropospheric temperature trends: history of an ongoing controversy. </a:t>
            </a:r>
            <a:r>
              <a:rPr lang="fr-FR" sz="1400" i="1" dirty="0" err="1">
                <a:latin typeface="Arial Bold"/>
              </a:rPr>
              <a:t>WIREs</a:t>
            </a:r>
            <a:r>
              <a:rPr lang="fr-FR" sz="1400" i="1" dirty="0">
                <a:latin typeface="Arial Bold"/>
              </a:rPr>
              <a:t> Clim Change</a:t>
            </a:r>
            <a:r>
              <a:rPr lang="fr-FR" sz="1400" dirty="0">
                <a:latin typeface="Arial Bold"/>
              </a:rPr>
              <a:t>,</a:t>
            </a:r>
            <a:r>
              <a:rPr lang="fr-FR" sz="1400" b="1" dirty="0">
                <a:latin typeface="Arial Bold"/>
              </a:rPr>
              <a:t>2</a:t>
            </a:r>
            <a:r>
              <a:rPr lang="fr-FR" sz="1400" dirty="0">
                <a:latin typeface="Arial Bold"/>
              </a:rPr>
              <a:t>, </a:t>
            </a:r>
            <a:r>
              <a:rPr lang="fr-FR" sz="1400" i="1" dirty="0">
                <a:latin typeface="Arial Bold"/>
              </a:rPr>
              <a:t>66 - 88</a:t>
            </a:r>
            <a:endParaRPr lang="en-US" sz="1400" b="1" i="1" dirty="0">
              <a:latin typeface="Arial Bold"/>
            </a:endParaRPr>
          </a:p>
        </p:txBody>
      </p:sp>
      <p:pic>
        <p:nvPicPr>
          <p:cNvPr id="8" name="Image 7"/>
          <p:cNvPicPr>
            <a:picLocks noChangeAspect="1"/>
          </p:cNvPicPr>
          <p:nvPr/>
        </p:nvPicPr>
        <p:blipFill rotWithShape="1">
          <a:blip r:embed="rId3"/>
          <a:srcRect l="3016" r="-987"/>
          <a:stretch/>
        </p:blipFill>
        <p:spPr>
          <a:xfrm>
            <a:off x="76200" y="4495800"/>
            <a:ext cx="3761137" cy="1752599"/>
          </a:xfrm>
          <a:prstGeom prst="rect">
            <a:avLst/>
          </a:prstGeom>
        </p:spPr>
      </p:pic>
    </p:spTree>
    <p:extLst>
      <p:ext uri="{BB962C8B-B14F-4D97-AF65-F5344CB8AC3E}">
        <p14:creationId xmlns:p14="http://schemas.microsoft.com/office/powerpoint/2010/main" val="12794088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17</a:t>
            </a:fld>
            <a:endParaRPr lang="en-US"/>
          </a:p>
        </p:txBody>
      </p:sp>
      <p:sp>
        <p:nvSpPr>
          <p:cNvPr id="3"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smtClean="0">
                <a:solidFill>
                  <a:srgbClr val="FF9900"/>
                </a:solidFill>
                <a:latin typeface="Comic Sans MS" pitchFamily="66" charset="0"/>
              </a:rPr>
              <a:t>1990: premières observations satellite</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sp>
        <p:nvSpPr>
          <p:cNvPr id="4" name="Text Box 6"/>
          <p:cNvSpPr txBox="1">
            <a:spLocks noChangeArrowheads="1"/>
          </p:cNvSpPr>
          <p:nvPr/>
        </p:nvSpPr>
        <p:spPr bwMode="auto">
          <a:xfrm>
            <a:off x="1371600" y="6413776"/>
            <a:ext cx="6400800" cy="444224"/>
          </a:xfrm>
          <a:prstGeom prst="rect">
            <a:avLst/>
          </a:prstGeom>
          <a:noFill/>
          <a:ln w="28575" algn="ctr">
            <a:noFill/>
            <a:miter lim="800000"/>
            <a:headEnd/>
            <a:tailEnd/>
          </a:ln>
        </p:spPr>
        <p:txBody>
          <a:bodyPr>
            <a:spAutoFit/>
          </a:bodyPr>
          <a:lstStyle/>
          <a:p>
            <a:pPr indent="-609600">
              <a:lnSpc>
                <a:spcPct val="80000"/>
              </a:lnSpc>
              <a:spcBef>
                <a:spcPct val="30000"/>
              </a:spcBef>
            </a:pPr>
            <a:r>
              <a:rPr lang="en-US" sz="1400" b="1" dirty="0" smtClean="0">
                <a:latin typeface="Arial Bold"/>
              </a:rPr>
              <a:t>Spencer, R.W., Christy, J.R. 1990</a:t>
            </a:r>
            <a:r>
              <a:rPr lang="en-US" sz="1400" dirty="0" smtClean="0">
                <a:latin typeface="Arial Bold"/>
              </a:rPr>
              <a:t>: Precise monitoring of global </a:t>
            </a:r>
            <a:r>
              <a:rPr lang="en-US" sz="1400" dirty="0">
                <a:latin typeface="Arial Bold"/>
              </a:rPr>
              <a:t>temperature </a:t>
            </a:r>
            <a:r>
              <a:rPr lang="en-US" sz="1400" dirty="0" smtClean="0">
                <a:latin typeface="Arial Bold"/>
              </a:rPr>
              <a:t>trends</a:t>
            </a:r>
            <a:r>
              <a:rPr lang="en-US" sz="1400" dirty="0">
                <a:latin typeface="Arial Bold"/>
              </a:rPr>
              <a:t> </a:t>
            </a:r>
            <a:r>
              <a:rPr lang="en-US" sz="1400" dirty="0" smtClean="0">
                <a:latin typeface="Arial Bold"/>
              </a:rPr>
              <a:t>from satellites. </a:t>
            </a:r>
            <a:r>
              <a:rPr lang="fr-FR" sz="1400" i="1" dirty="0" smtClean="0">
                <a:latin typeface="Arial Bold"/>
              </a:rPr>
              <a:t>Science</a:t>
            </a:r>
            <a:r>
              <a:rPr lang="fr-FR" sz="1400" dirty="0" smtClean="0">
                <a:latin typeface="Arial Bold"/>
              </a:rPr>
              <a:t>,</a:t>
            </a:r>
            <a:r>
              <a:rPr lang="fr-FR" sz="1400" b="1" dirty="0" smtClean="0">
                <a:latin typeface="Arial Bold"/>
              </a:rPr>
              <a:t>247</a:t>
            </a:r>
            <a:r>
              <a:rPr lang="fr-FR" sz="1400" dirty="0" smtClean="0">
                <a:latin typeface="Arial Bold"/>
              </a:rPr>
              <a:t>, </a:t>
            </a:r>
            <a:r>
              <a:rPr lang="fr-FR" sz="1400" i="1" dirty="0" smtClean="0">
                <a:latin typeface="Arial Bold"/>
              </a:rPr>
              <a:t>1558 </a:t>
            </a:r>
            <a:r>
              <a:rPr lang="fr-FR" sz="1400" i="1" dirty="0">
                <a:latin typeface="Arial Bold"/>
              </a:rPr>
              <a:t>- </a:t>
            </a:r>
            <a:r>
              <a:rPr lang="fr-FR" sz="1400" i="1" dirty="0" smtClean="0">
                <a:latin typeface="Arial Bold"/>
              </a:rPr>
              <a:t>1562</a:t>
            </a:r>
            <a:endParaRPr lang="en-US" sz="1400" b="1" i="1" dirty="0">
              <a:latin typeface="Arial Bold"/>
            </a:endParaRPr>
          </a:p>
        </p:txBody>
      </p:sp>
      <p:pic>
        <p:nvPicPr>
          <p:cNvPr id="5" name="Image 4"/>
          <p:cNvPicPr>
            <a:picLocks noChangeAspect="1"/>
          </p:cNvPicPr>
          <p:nvPr/>
        </p:nvPicPr>
        <p:blipFill>
          <a:blip r:embed="rId2"/>
          <a:stretch>
            <a:fillRect/>
          </a:stretch>
        </p:blipFill>
        <p:spPr>
          <a:xfrm>
            <a:off x="0" y="1739900"/>
            <a:ext cx="6680200" cy="698500"/>
          </a:xfrm>
          <a:prstGeom prst="rect">
            <a:avLst/>
          </a:prstGeom>
        </p:spPr>
      </p:pic>
      <p:pic>
        <p:nvPicPr>
          <p:cNvPr id="6" name="Image 5"/>
          <p:cNvPicPr>
            <a:picLocks noChangeAspect="1"/>
          </p:cNvPicPr>
          <p:nvPr/>
        </p:nvPicPr>
        <p:blipFill>
          <a:blip r:embed="rId3"/>
          <a:stretch>
            <a:fillRect/>
          </a:stretch>
        </p:blipFill>
        <p:spPr>
          <a:xfrm>
            <a:off x="6324600" y="1600200"/>
            <a:ext cx="2819400" cy="1178421"/>
          </a:xfrm>
          <a:prstGeom prst="rect">
            <a:avLst/>
          </a:prstGeom>
        </p:spPr>
      </p:pic>
      <p:pic>
        <p:nvPicPr>
          <p:cNvPr id="7" name="Image 6"/>
          <p:cNvPicPr>
            <a:picLocks noChangeAspect="1"/>
          </p:cNvPicPr>
          <p:nvPr/>
        </p:nvPicPr>
        <p:blipFill>
          <a:blip r:embed="rId4"/>
          <a:stretch>
            <a:fillRect/>
          </a:stretch>
        </p:blipFill>
        <p:spPr>
          <a:xfrm>
            <a:off x="304800" y="1219200"/>
            <a:ext cx="6489700" cy="304800"/>
          </a:xfrm>
          <a:prstGeom prst="rect">
            <a:avLst/>
          </a:prstGeom>
        </p:spPr>
      </p:pic>
      <p:pic>
        <p:nvPicPr>
          <p:cNvPr id="8" name="Image 7"/>
          <p:cNvPicPr>
            <a:picLocks noChangeAspect="1"/>
          </p:cNvPicPr>
          <p:nvPr/>
        </p:nvPicPr>
        <p:blipFill>
          <a:blip r:embed="rId5"/>
          <a:stretch>
            <a:fillRect/>
          </a:stretch>
        </p:blipFill>
        <p:spPr>
          <a:xfrm>
            <a:off x="360814" y="2590800"/>
            <a:ext cx="8402186" cy="3429000"/>
          </a:xfrm>
          <a:prstGeom prst="rect">
            <a:avLst/>
          </a:prstGeom>
        </p:spPr>
      </p:pic>
    </p:spTree>
    <p:extLst>
      <p:ext uri="{BB962C8B-B14F-4D97-AF65-F5344CB8AC3E}">
        <p14:creationId xmlns:p14="http://schemas.microsoft.com/office/powerpoint/2010/main" val="42101651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18</a:t>
            </a:fld>
            <a:endParaRPr lang="en-US" dirty="0"/>
          </a:p>
        </p:txBody>
      </p:sp>
      <p:pic>
        <p:nvPicPr>
          <p:cNvPr id="3" name="Image 2"/>
          <p:cNvPicPr>
            <a:picLocks noChangeAspect="1"/>
          </p:cNvPicPr>
          <p:nvPr/>
        </p:nvPicPr>
        <p:blipFill>
          <a:blip r:embed="rId2"/>
          <a:stretch>
            <a:fillRect/>
          </a:stretch>
        </p:blipFill>
        <p:spPr>
          <a:xfrm>
            <a:off x="0" y="1063906"/>
            <a:ext cx="9144000" cy="1145894"/>
          </a:xfrm>
          <a:prstGeom prst="rect">
            <a:avLst/>
          </a:prstGeom>
        </p:spPr>
      </p:pic>
      <p:sp>
        <p:nvSpPr>
          <p:cNvPr id="8" name="Rectangle 7"/>
          <p:cNvSpPr/>
          <p:nvPr/>
        </p:nvSpPr>
        <p:spPr>
          <a:xfrm>
            <a:off x="1600200" y="6324600"/>
            <a:ext cx="6477000" cy="523220"/>
          </a:xfrm>
          <a:prstGeom prst="rect">
            <a:avLst/>
          </a:prstGeom>
        </p:spPr>
        <p:txBody>
          <a:bodyPr wrap="square">
            <a:spAutoFit/>
          </a:bodyPr>
          <a:lstStyle/>
          <a:p>
            <a:r>
              <a:rPr lang="en-US" sz="1400" b="1" dirty="0" smtClean="0">
                <a:latin typeface="Arial Bold"/>
                <a:cs typeface="Arial Bold"/>
              </a:rPr>
              <a:t>F. </a:t>
            </a:r>
            <a:r>
              <a:rPr lang="en-US" sz="1400" b="1" dirty="0">
                <a:latin typeface="Arial Bold"/>
                <a:cs typeface="Arial Bold"/>
              </a:rPr>
              <a:t>J. Wentz and </a:t>
            </a:r>
            <a:r>
              <a:rPr lang="en-US" sz="1400" b="1" dirty="0" smtClean="0">
                <a:latin typeface="Arial Bold"/>
                <a:cs typeface="Arial Bold"/>
              </a:rPr>
              <a:t>M. </a:t>
            </a:r>
            <a:r>
              <a:rPr lang="en-US" sz="1400" b="1" dirty="0" err="1" smtClean="0">
                <a:latin typeface="Arial Bold"/>
                <a:cs typeface="Arial Bold"/>
              </a:rPr>
              <a:t>Schabel</a:t>
            </a:r>
            <a:r>
              <a:rPr lang="en-US" sz="1400" b="1" dirty="0" smtClean="0">
                <a:latin typeface="Arial Bold"/>
                <a:cs typeface="Arial Bold"/>
              </a:rPr>
              <a:t>, 1998</a:t>
            </a:r>
            <a:r>
              <a:rPr lang="en-US" sz="1400" dirty="0" smtClean="0">
                <a:latin typeface="Arial Bold"/>
                <a:cs typeface="Arial Bold"/>
              </a:rPr>
              <a:t>:  </a:t>
            </a:r>
            <a:r>
              <a:rPr lang="en-US" sz="1400" dirty="0">
                <a:latin typeface="Arial Bold"/>
                <a:cs typeface="Arial Bold"/>
              </a:rPr>
              <a:t>Effects of orbital decay on satellite-derived lower-tropospheric temperature </a:t>
            </a:r>
            <a:r>
              <a:rPr lang="en-US" sz="1400" dirty="0" smtClean="0">
                <a:latin typeface="Arial Bold"/>
                <a:cs typeface="Arial Bold"/>
              </a:rPr>
              <a:t>trends</a:t>
            </a:r>
            <a:r>
              <a:rPr lang="fr-FR" sz="1400" dirty="0" smtClean="0">
                <a:latin typeface="Arial Bold"/>
                <a:cs typeface="Arial Bold"/>
              </a:rPr>
              <a:t>. </a:t>
            </a:r>
            <a:r>
              <a:rPr lang="en-US" sz="1400" i="1" dirty="0" smtClean="0">
                <a:latin typeface="Arial Bold"/>
                <a:cs typeface="Arial Bold"/>
              </a:rPr>
              <a:t>Nature</a:t>
            </a:r>
            <a:r>
              <a:rPr lang="en-US" sz="1400" dirty="0" smtClean="0">
                <a:latin typeface="Arial Bold"/>
                <a:cs typeface="Arial Bold"/>
              </a:rPr>
              <a:t> </a:t>
            </a:r>
            <a:r>
              <a:rPr lang="en-US" sz="1400" b="1" dirty="0">
                <a:latin typeface="Arial Bold"/>
                <a:cs typeface="Arial Bold"/>
              </a:rPr>
              <a:t>394</a:t>
            </a:r>
            <a:r>
              <a:rPr lang="en-US" sz="1400" dirty="0">
                <a:latin typeface="Arial Bold"/>
                <a:cs typeface="Arial Bold"/>
              </a:rPr>
              <a:t>, </a:t>
            </a:r>
            <a:r>
              <a:rPr lang="en-US" sz="1400" i="1" dirty="0">
                <a:latin typeface="Arial Bold"/>
                <a:cs typeface="Arial Bold"/>
              </a:rPr>
              <a:t>661-</a:t>
            </a:r>
            <a:r>
              <a:rPr lang="en-US" sz="1400" i="1" dirty="0" smtClean="0">
                <a:latin typeface="Arial Bold"/>
                <a:cs typeface="Arial Bold"/>
              </a:rPr>
              <a:t>664 </a:t>
            </a:r>
            <a:endParaRPr lang="fr-FR" sz="1400" i="1" dirty="0">
              <a:latin typeface="Arial Bold"/>
              <a:cs typeface="Arial Bold"/>
            </a:endParaRPr>
          </a:p>
        </p:txBody>
      </p:sp>
      <p:pic>
        <p:nvPicPr>
          <p:cNvPr id="9" name="Image 8"/>
          <p:cNvPicPr>
            <a:picLocks noChangeAspect="1"/>
          </p:cNvPicPr>
          <p:nvPr/>
        </p:nvPicPr>
        <p:blipFill rotWithShape="1">
          <a:blip r:embed="rId3"/>
          <a:srcRect r="1873"/>
          <a:stretch/>
        </p:blipFill>
        <p:spPr>
          <a:xfrm>
            <a:off x="3200400" y="2598464"/>
            <a:ext cx="5943600" cy="3058397"/>
          </a:xfrm>
          <a:prstGeom prst="rect">
            <a:avLst/>
          </a:prstGeom>
        </p:spPr>
      </p:pic>
      <p:pic>
        <p:nvPicPr>
          <p:cNvPr id="6" name="Image 5"/>
          <p:cNvPicPr>
            <a:picLocks noChangeAspect="1"/>
          </p:cNvPicPr>
          <p:nvPr/>
        </p:nvPicPr>
        <p:blipFill rotWithShape="1">
          <a:blip r:embed="rId4"/>
          <a:srcRect l="923"/>
          <a:stretch/>
        </p:blipFill>
        <p:spPr>
          <a:xfrm>
            <a:off x="0" y="2734667"/>
            <a:ext cx="3200400" cy="2599333"/>
          </a:xfrm>
          <a:prstGeom prst="rect">
            <a:avLst/>
          </a:prstGeom>
        </p:spPr>
      </p:pic>
      <p:sp>
        <p:nvSpPr>
          <p:cNvPr id="10"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smtClean="0">
                <a:solidFill>
                  <a:srgbClr val="FF9900"/>
                </a:solidFill>
                <a:latin typeface="Comic Sans MS" pitchFamily="66" charset="0"/>
              </a:rPr>
              <a:t>Falling satellites, rising temperatures?</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spTree>
    <p:extLst>
      <p:ext uri="{BB962C8B-B14F-4D97-AF65-F5344CB8AC3E}">
        <p14:creationId xmlns:p14="http://schemas.microsoft.com/office/powerpoint/2010/main" val="32691742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19</a:t>
            </a:fld>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007437"/>
            <a:ext cx="6160686" cy="5240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5806" y="2590800"/>
            <a:ext cx="248951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371600" y="6400800"/>
            <a:ext cx="6400800" cy="444224"/>
          </a:xfrm>
          <a:prstGeom prst="rect">
            <a:avLst/>
          </a:prstGeom>
          <a:noFill/>
          <a:ln w="28575" algn="ctr">
            <a:noFill/>
            <a:miter lim="800000"/>
            <a:headEnd/>
            <a:tailEnd/>
          </a:ln>
        </p:spPr>
        <p:txBody>
          <a:bodyPr>
            <a:spAutoFit/>
          </a:bodyPr>
          <a:lstStyle/>
          <a:p>
            <a:pPr indent="-609600">
              <a:lnSpc>
                <a:spcPct val="80000"/>
              </a:lnSpc>
              <a:spcBef>
                <a:spcPct val="30000"/>
              </a:spcBef>
            </a:pPr>
            <a:r>
              <a:rPr lang="en-US" sz="1400" b="1" dirty="0" smtClean="0">
                <a:latin typeface="Arial Bold"/>
              </a:rPr>
              <a:t>Stocker </a:t>
            </a:r>
            <a:r>
              <a:rPr lang="en-US" sz="1400" b="1" dirty="0">
                <a:latin typeface="Arial Bold"/>
              </a:rPr>
              <a:t>et al. </a:t>
            </a:r>
            <a:r>
              <a:rPr lang="en-US" sz="1400" b="1" dirty="0" smtClean="0">
                <a:latin typeface="Arial Bold"/>
              </a:rPr>
              <a:t>2013</a:t>
            </a:r>
            <a:r>
              <a:rPr lang="en-US" sz="1400" dirty="0" smtClean="0">
                <a:latin typeface="Arial Bold"/>
              </a:rPr>
              <a:t>: Chapter 2.  Climate </a:t>
            </a:r>
            <a:r>
              <a:rPr lang="en-US" sz="1400" dirty="0">
                <a:latin typeface="Arial Bold"/>
              </a:rPr>
              <a:t>Change 2013: The Physical Science Basis. Working Group I Contribution to the IPCC 5th Assessment Report   </a:t>
            </a:r>
            <a:endParaRPr lang="en-US" sz="1400" b="1" i="1" dirty="0">
              <a:latin typeface="Arial Bold"/>
            </a:endParaRPr>
          </a:p>
        </p:txBody>
      </p:sp>
      <p:sp>
        <p:nvSpPr>
          <p:cNvPr id="9" name="Rectangle 8"/>
          <p:cNvSpPr/>
          <p:nvPr/>
        </p:nvSpPr>
        <p:spPr>
          <a:xfrm>
            <a:off x="1874082" y="4643735"/>
            <a:ext cx="2883271" cy="461665"/>
          </a:xfrm>
          <a:prstGeom prst="rect">
            <a:avLst/>
          </a:prstGeom>
        </p:spPr>
        <p:txBody>
          <a:bodyPr wrap="none">
            <a:spAutoFit/>
          </a:bodyPr>
          <a:lstStyle/>
          <a:p>
            <a:r>
              <a:rPr lang="en-US" sz="2400" dirty="0" err="1" smtClean="0">
                <a:latin typeface="Comic Sans MS" pitchFamily="66" charset="0"/>
              </a:rPr>
              <a:t>Période</a:t>
            </a:r>
            <a:r>
              <a:rPr lang="en-US" sz="2400" dirty="0" smtClean="0">
                <a:latin typeface="Comic Sans MS" pitchFamily="66" charset="0"/>
              </a:rPr>
              <a:t> 1958-2012</a:t>
            </a:r>
            <a:endParaRPr lang="en-US" sz="2400" dirty="0">
              <a:latin typeface="Comic Sans MS" pitchFamily="66" charset="0"/>
            </a:endParaRPr>
          </a:p>
        </p:txBody>
      </p:sp>
      <p:sp>
        <p:nvSpPr>
          <p:cNvPr id="10"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200" b="1" i="1" dirty="0" smtClean="0">
                <a:solidFill>
                  <a:srgbClr val="FF9900"/>
                </a:solidFill>
                <a:latin typeface="Comic Sans MS" pitchFamily="66" charset="0"/>
              </a:rPr>
              <a:t>Nouveaux </a:t>
            </a:r>
            <a:r>
              <a:rPr lang="en-US" sz="3200" b="1" i="1" dirty="0" err="1" smtClean="0">
                <a:solidFill>
                  <a:srgbClr val="FF9900"/>
                </a:solidFill>
                <a:latin typeface="Comic Sans MS" pitchFamily="66" charset="0"/>
              </a:rPr>
              <a:t>jeux</a:t>
            </a:r>
            <a:r>
              <a:rPr lang="en-US" sz="3200" b="1" i="1" dirty="0">
                <a:solidFill>
                  <a:srgbClr val="FF9900"/>
                </a:solidFill>
                <a:latin typeface="Comic Sans MS" pitchFamily="66" charset="0"/>
              </a:rPr>
              <a:t> </a:t>
            </a:r>
            <a:r>
              <a:rPr lang="en-US" sz="3200" b="1" i="1" dirty="0" smtClean="0">
                <a:solidFill>
                  <a:srgbClr val="FF9900"/>
                </a:solidFill>
                <a:latin typeface="Comic Sans MS" pitchFamily="66" charset="0"/>
              </a:rPr>
              <a:t>de </a:t>
            </a:r>
            <a:r>
              <a:rPr lang="en-US" sz="3200" b="1" i="1" dirty="0" err="1" smtClean="0">
                <a:solidFill>
                  <a:srgbClr val="FF9900"/>
                </a:solidFill>
                <a:latin typeface="Comic Sans MS" pitchFamily="66" charset="0"/>
              </a:rPr>
              <a:t>données</a:t>
            </a:r>
            <a:r>
              <a:rPr lang="en-US" sz="3200" b="1" i="1" dirty="0" smtClean="0">
                <a:solidFill>
                  <a:srgbClr val="FF9900"/>
                </a:solidFill>
                <a:latin typeface="Comic Sans MS" pitchFamily="66" charset="0"/>
              </a:rPr>
              <a:t>: </a:t>
            </a:r>
            <a:r>
              <a:rPr lang="en-US" sz="3200" b="1" i="1" dirty="0" err="1" smtClean="0">
                <a:solidFill>
                  <a:srgbClr val="FF9900"/>
                </a:solidFill>
                <a:latin typeface="Comic Sans MS" pitchFamily="66" charset="0"/>
              </a:rPr>
              <a:t>radiosondages</a:t>
            </a:r>
            <a:endParaRPr lang="en-US" sz="3200" i="1" dirty="0">
              <a:solidFill>
                <a:srgbClr val="FF9900"/>
              </a:solidFill>
              <a:latin typeface="Comic Sans MS" pitchFamily="66" charset="0"/>
            </a:endParaRPr>
          </a:p>
        </p:txBody>
      </p:sp>
    </p:spTree>
    <p:extLst>
      <p:ext uri="{BB962C8B-B14F-4D97-AF65-F5344CB8AC3E}">
        <p14:creationId xmlns:p14="http://schemas.microsoft.com/office/powerpoint/2010/main" val="23760103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89" name="Rectangle 2"/>
          <p:cNvSpPr>
            <a:spLocks noGrp="1" noChangeArrowheads="1"/>
          </p:cNvSpPr>
          <p:nvPr>
            <p:ph type="title"/>
          </p:nvPr>
        </p:nvSpPr>
        <p:spPr/>
        <p:txBody>
          <a:bodyPr/>
          <a:lstStyle/>
          <a:p>
            <a:pPr eaLnBrk="1" hangingPunct="1"/>
            <a:r>
              <a:rPr lang="en-US" sz="4000" b="1" i="1" dirty="0" err="1" smtClean="0">
                <a:solidFill>
                  <a:srgbClr val="FF9900"/>
                </a:solidFill>
              </a:rPr>
              <a:t>Cheminement</a:t>
            </a:r>
            <a:r>
              <a:rPr lang="en-US" sz="4000" i="1" dirty="0" smtClean="0">
                <a:solidFill>
                  <a:srgbClr val="FF9900"/>
                </a:solidFill>
              </a:rPr>
              <a:t> </a:t>
            </a:r>
          </a:p>
        </p:txBody>
      </p:sp>
      <p:sp>
        <p:nvSpPr>
          <p:cNvPr id="5" name="Slide Number Placeholder 4"/>
          <p:cNvSpPr>
            <a:spLocks noGrp="1"/>
          </p:cNvSpPr>
          <p:nvPr>
            <p:ph type="sldNum" sz="quarter" idx="12"/>
          </p:nvPr>
        </p:nvSpPr>
        <p:spPr/>
        <p:txBody>
          <a:bodyPr/>
          <a:lstStyle/>
          <a:p>
            <a:pPr>
              <a:defRPr/>
            </a:pPr>
            <a:fld id="{D57D0571-CACF-4B91-A1C7-C1509C7304A2}" type="slidenum">
              <a:rPr lang="en-US" smtClean="0"/>
              <a:pPr>
                <a:defRPr/>
              </a:pPr>
              <a:t>2</a:t>
            </a:fld>
            <a:endParaRPr lang="en-US"/>
          </a:p>
        </p:txBody>
      </p:sp>
      <p:sp>
        <p:nvSpPr>
          <p:cNvPr id="805891" name="Rectangle 3"/>
          <p:cNvSpPr>
            <a:spLocks noGrp="1" noChangeArrowheads="1"/>
          </p:cNvSpPr>
          <p:nvPr>
            <p:ph idx="4294967295"/>
          </p:nvPr>
        </p:nvSpPr>
        <p:spPr>
          <a:xfrm>
            <a:off x="0" y="1447800"/>
            <a:ext cx="8991600" cy="4114800"/>
          </a:xfrm>
        </p:spPr>
        <p:txBody>
          <a:bodyPr/>
          <a:lstStyle/>
          <a:p>
            <a:pPr marL="463550" indent="-463550" eaLnBrk="1" hangingPunct="1">
              <a:lnSpc>
                <a:spcPct val="90000"/>
              </a:lnSpc>
              <a:buFont typeface="Wingdings" pitchFamily="2" charset="2"/>
              <a:buChar char="J"/>
            </a:pPr>
            <a:r>
              <a:rPr lang="fr-FR" sz="2800" b="1" i="1" dirty="0" smtClean="0">
                <a:latin typeface="Comic Sans MS" pitchFamily="66" charset="0"/>
              </a:rPr>
              <a:t>La prévisibilité du temps et du climat</a:t>
            </a:r>
          </a:p>
          <a:p>
            <a:pPr marL="463550" indent="-463550" eaLnBrk="1" hangingPunct="1">
              <a:lnSpc>
                <a:spcPct val="90000"/>
              </a:lnSpc>
              <a:buFont typeface="Wingdings" pitchFamily="2" charset="2"/>
              <a:buChar char="J"/>
            </a:pPr>
            <a:r>
              <a:rPr lang="fr-FR" sz="2800" b="1" i="1" dirty="0" smtClean="0">
                <a:latin typeface="Comic Sans MS" pitchFamily="66" charset="0"/>
              </a:rPr>
              <a:t>Une prévision de l’influence humaine sur le climat: les changements de la température de l’atmosphère</a:t>
            </a:r>
            <a:endParaRPr lang="fr-FR" sz="2800" b="1" i="1" baseline="-25000" dirty="0" smtClean="0">
              <a:latin typeface="Comic Sans MS" pitchFamily="66" charset="0"/>
            </a:endParaRPr>
          </a:p>
          <a:p>
            <a:pPr marL="463550" indent="-463550" eaLnBrk="1" hangingPunct="1">
              <a:lnSpc>
                <a:spcPct val="90000"/>
              </a:lnSpc>
              <a:buFont typeface="Wingdings" pitchFamily="2" charset="2"/>
              <a:buChar char="J"/>
            </a:pPr>
            <a:r>
              <a:rPr lang="fr-FR" sz="2800" b="1" i="1" dirty="0" smtClean="0">
                <a:latin typeface="Comic Sans MS" pitchFamily="66" charset="0"/>
              </a:rPr>
              <a:t>Quel processus de vérification pour les prévisions climatiques </a:t>
            </a:r>
            <a:r>
              <a:rPr lang="fr-FR" sz="2800" b="1" i="1" dirty="0">
                <a:latin typeface="Comic Sans MS" pitchFamily="66" charset="0"/>
              </a:rPr>
              <a:t>?</a:t>
            </a:r>
            <a:endParaRPr lang="fr-FR" sz="2800" b="1" i="1" dirty="0" smtClean="0">
              <a:latin typeface="Comic Sans MS" pitchFamily="66" charset="0"/>
            </a:endParaRPr>
          </a:p>
          <a:p>
            <a:pPr marL="463550" indent="-463550" eaLnBrk="1" hangingPunct="1">
              <a:lnSpc>
                <a:spcPct val="90000"/>
              </a:lnSpc>
              <a:buFont typeface="Wingdings" pitchFamily="2" charset="2"/>
              <a:buChar char="J"/>
            </a:pPr>
            <a:r>
              <a:rPr lang="fr-FR" sz="2800" b="1" i="1" dirty="0">
                <a:latin typeface="Comic Sans MS" pitchFamily="66" charset="0"/>
              </a:rPr>
              <a:t>L</a:t>
            </a:r>
            <a:r>
              <a:rPr lang="fr-FR" sz="2800" b="1" i="1" dirty="0" smtClean="0">
                <a:latin typeface="Comic Sans MS" pitchFamily="66" charset="0"/>
              </a:rPr>
              <a:t>e </a:t>
            </a:r>
            <a:r>
              <a:rPr lang="fr-FR" sz="2800" b="1" i="1" dirty="0">
                <a:latin typeface="Comic Sans MS" pitchFamily="66" charset="0"/>
              </a:rPr>
              <a:t>rôle clé des </a:t>
            </a:r>
            <a:r>
              <a:rPr lang="fr-FR" sz="2800" b="1" i="1" dirty="0" smtClean="0">
                <a:latin typeface="Comic Sans MS" pitchFamily="66" charset="0"/>
              </a:rPr>
              <a:t>incertitudes sur le </a:t>
            </a:r>
            <a:r>
              <a:rPr lang="fr-FR" sz="2800" b="1" i="1" dirty="0">
                <a:latin typeface="Comic Sans MS" pitchFamily="66" charset="0"/>
              </a:rPr>
              <a:t>consensus modèles/observations</a:t>
            </a:r>
            <a:endParaRPr lang="fr-FR" sz="2800" b="1" i="1" dirty="0" smtClean="0">
              <a:latin typeface="Comic Sans MS" pitchFamily="66" charset="0"/>
            </a:endParaRPr>
          </a:p>
          <a:p>
            <a:pPr marL="463550" indent="-463550" eaLnBrk="1" hangingPunct="1">
              <a:lnSpc>
                <a:spcPct val="90000"/>
              </a:lnSpc>
              <a:buFont typeface="Wingdings" pitchFamily="2" charset="2"/>
              <a:buChar char="J"/>
            </a:pPr>
            <a:r>
              <a:rPr lang="fr-FR" sz="2800" b="1" i="1" dirty="0" smtClean="0">
                <a:latin typeface="Comic Sans MS" pitchFamily="66" charset="0"/>
              </a:rPr>
              <a:t>Quelques conclusions </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20</a:t>
            </a:fld>
            <a:endParaRPr lang="en-US"/>
          </a:p>
        </p:txBody>
      </p:sp>
      <p:pic>
        <p:nvPicPr>
          <p:cNvPr id="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799" y="1064246"/>
            <a:ext cx="6019801" cy="51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6800" y="2647950"/>
            <a:ext cx="211240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1371600" y="6413776"/>
            <a:ext cx="6400800" cy="444224"/>
          </a:xfrm>
          <a:prstGeom prst="rect">
            <a:avLst/>
          </a:prstGeom>
          <a:noFill/>
          <a:ln w="28575" algn="ctr">
            <a:noFill/>
            <a:miter lim="800000"/>
            <a:headEnd/>
            <a:tailEnd/>
          </a:ln>
        </p:spPr>
        <p:txBody>
          <a:bodyPr>
            <a:spAutoFit/>
          </a:bodyPr>
          <a:lstStyle/>
          <a:p>
            <a:pPr indent="-609600">
              <a:lnSpc>
                <a:spcPct val="80000"/>
              </a:lnSpc>
              <a:spcBef>
                <a:spcPct val="30000"/>
              </a:spcBef>
            </a:pPr>
            <a:r>
              <a:rPr lang="en-US" sz="1400" b="1" dirty="0" smtClean="0">
                <a:latin typeface="Arial Bold"/>
              </a:rPr>
              <a:t>Stocker </a:t>
            </a:r>
            <a:r>
              <a:rPr lang="en-US" sz="1400" b="1" dirty="0">
                <a:latin typeface="Arial Bold"/>
              </a:rPr>
              <a:t>et al. </a:t>
            </a:r>
            <a:r>
              <a:rPr lang="en-US" sz="1400" b="1" dirty="0" smtClean="0">
                <a:latin typeface="Arial Bold"/>
              </a:rPr>
              <a:t>2013</a:t>
            </a:r>
            <a:r>
              <a:rPr lang="en-US" sz="1400" dirty="0" smtClean="0">
                <a:latin typeface="Arial Bold"/>
              </a:rPr>
              <a:t>: Chapter 2.  Climate </a:t>
            </a:r>
            <a:r>
              <a:rPr lang="en-US" sz="1400" dirty="0">
                <a:latin typeface="Arial Bold"/>
              </a:rPr>
              <a:t>Change 2013: The Physical Science Basis. Working Group I Contribution to the IPCC 5th Assessment Report   </a:t>
            </a:r>
            <a:endParaRPr lang="en-US" sz="1400" b="1" i="1" dirty="0">
              <a:latin typeface="Arial Bold"/>
            </a:endParaRPr>
          </a:p>
        </p:txBody>
      </p:sp>
      <p:sp>
        <p:nvSpPr>
          <p:cNvPr id="9" name="Rectangle 8"/>
          <p:cNvSpPr/>
          <p:nvPr/>
        </p:nvSpPr>
        <p:spPr>
          <a:xfrm>
            <a:off x="1874082" y="4648200"/>
            <a:ext cx="2883271" cy="461665"/>
          </a:xfrm>
          <a:prstGeom prst="rect">
            <a:avLst/>
          </a:prstGeom>
        </p:spPr>
        <p:txBody>
          <a:bodyPr wrap="none">
            <a:spAutoFit/>
          </a:bodyPr>
          <a:lstStyle/>
          <a:p>
            <a:r>
              <a:rPr lang="en-US" sz="2400" dirty="0" err="1" smtClean="0">
                <a:latin typeface="Comic Sans MS" pitchFamily="66" charset="0"/>
              </a:rPr>
              <a:t>Période</a:t>
            </a:r>
            <a:r>
              <a:rPr lang="en-US" sz="2400" dirty="0" smtClean="0">
                <a:latin typeface="Comic Sans MS" pitchFamily="66" charset="0"/>
              </a:rPr>
              <a:t> 1979-2012</a:t>
            </a:r>
            <a:endParaRPr lang="en-US" sz="2400" dirty="0">
              <a:latin typeface="Comic Sans MS" pitchFamily="66" charset="0"/>
            </a:endParaRPr>
          </a:p>
        </p:txBody>
      </p:sp>
      <p:sp>
        <p:nvSpPr>
          <p:cNvPr id="10"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200" b="1" i="1" dirty="0" smtClean="0">
                <a:solidFill>
                  <a:srgbClr val="FF9900"/>
                </a:solidFill>
                <a:latin typeface="Comic Sans MS" pitchFamily="66" charset="0"/>
              </a:rPr>
              <a:t>Et </a:t>
            </a:r>
            <a:r>
              <a:rPr lang="en-US" sz="3200" b="1" i="1" dirty="0" err="1" smtClean="0">
                <a:solidFill>
                  <a:srgbClr val="FF9900"/>
                </a:solidFill>
                <a:latin typeface="Comic Sans MS" pitchFamily="66" charset="0"/>
              </a:rPr>
              <a:t>aussi</a:t>
            </a:r>
            <a:r>
              <a:rPr lang="en-US" sz="3200" b="1" i="1" dirty="0" smtClean="0">
                <a:solidFill>
                  <a:srgbClr val="FF9900"/>
                </a:solidFill>
                <a:latin typeface="Comic Sans MS" pitchFamily="66" charset="0"/>
              </a:rPr>
              <a:t> satellites !</a:t>
            </a:r>
            <a:endParaRPr lang="en-US" sz="3200" i="1" dirty="0">
              <a:solidFill>
                <a:srgbClr val="FF9900"/>
              </a:solidFill>
              <a:latin typeface="Comic Sans MS" pitchFamily="66" charset="0"/>
            </a:endParaRPr>
          </a:p>
        </p:txBody>
      </p:sp>
    </p:spTree>
    <p:extLst>
      <p:ext uri="{BB962C8B-B14F-4D97-AF65-F5344CB8AC3E}">
        <p14:creationId xmlns:p14="http://schemas.microsoft.com/office/powerpoint/2010/main" val="332482364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F6685CC8-B742-49AB-AA07-1882889DE967}" type="slidenum">
              <a:rPr lang="en-US" smtClean="0"/>
              <a:pPr>
                <a:defRPr/>
              </a:pPr>
              <a:t>21</a:t>
            </a:fld>
            <a:endParaRPr lang="en-US"/>
          </a:p>
        </p:txBody>
      </p:sp>
      <p:pic>
        <p:nvPicPr>
          <p:cNvPr id="3" name="Picture 5" descr="finger_sara1.jpg"/>
          <p:cNvPicPr>
            <a:picLocks noChangeAspect="1"/>
          </p:cNvPicPr>
          <p:nvPr/>
        </p:nvPicPr>
        <p:blipFill>
          <a:blip r:embed="rId2" cstate="print"/>
          <a:stretch>
            <a:fillRect/>
          </a:stretch>
        </p:blipFill>
        <p:spPr>
          <a:xfrm>
            <a:off x="3886200" y="1050725"/>
            <a:ext cx="4953000" cy="5233147"/>
          </a:xfrm>
          <a:prstGeom prst="rect">
            <a:avLst/>
          </a:prstGeom>
        </p:spPr>
      </p:pic>
      <p:sp>
        <p:nvSpPr>
          <p:cNvPr id="5" name="Text Box 20"/>
          <p:cNvSpPr txBox="1">
            <a:spLocks noChangeArrowheads="1"/>
          </p:cNvSpPr>
          <p:nvPr/>
        </p:nvSpPr>
        <p:spPr bwMode="auto">
          <a:xfrm>
            <a:off x="1033478" y="6459379"/>
            <a:ext cx="7077045" cy="307777"/>
          </a:xfrm>
          <a:prstGeom prst="rect">
            <a:avLst/>
          </a:prstGeom>
          <a:no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a:spAutoFit/>
          </a:bodyPr>
          <a:lstStyle/>
          <a:p>
            <a:pPr marL="0" marR="0" lvl="0" indent="0" algn="ctr" defTabSz="914400" eaLnBrk="1" fontAlgn="auto" latinLnBrk="0" hangingPunct="1">
              <a:lnSpc>
                <a:spcPct val="100000"/>
              </a:lnSpc>
              <a:spcBef>
                <a:spcPct val="50000"/>
              </a:spcBef>
              <a:spcAft>
                <a:spcPts val="0"/>
              </a:spcAft>
              <a:buClrTx/>
              <a:buSzTx/>
              <a:buFontTx/>
              <a:buNone/>
              <a:tabLst/>
              <a:defRPr/>
            </a:pPr>
            <a:r>
              <a:rPr kumimoji="0" lang="en-US" sz="1400" b="0" i="0" u="none" strike="noStrike" kern="0" cap="none" spc="0" normalizeH="0" baseline="0" noProof="0" dirty="0" smtClean="0">
                <a:ln>
                  <a:noFill/>
                </a:ln>
                <a:solidFill>
                  <a:srgbClr val="000000"/>
                </a:solidFill>
                <a:effectLst/>
                <a:uLnTx/>
                <a:uFillTx/>
                <a:latin typeface="Arial" charset="0"/>
              </a:rPr>
              <a:t>Source: Global Climate Change Impacts in the United States (Karl </a:t>
            </a:r>
            <a:r>
              <a:rPr kumimoji="0" lang="en-US" sz="1400" b="0" i="1" u="none" strike="noStrike" kern="0" cap="none" spc="0" normalizeH="0" baseline="0" noProof="0" dirty="0" smtClean="0">
                <a:ln>
                  <a:noFill/>
                </a:ln>
                <a:solidFill>
                  <a:srgbClr val="000000"/>
                </a:solidFill>
                <a:effectLst/>
                <a:uLnTx/>
                <a:uFillTx/>
                <a:latin typeface="Arial" charset="0"/>
              </a:rPr>
              <a:t>et al</a:t>
            </a:r>
            <a:r>
              <a:rPr kumimoji="0" lang="en-US" sz="1400" b="0" i="0" u="none" strike="noStrike" kern="0" cap="none" spc="0" normalizeH="0" baseline="0" noProof="0" dirty="0" smtClean="0">
                <a:ln>
                  <a:noFill/>
                </a:ln>
                <a:solidFill>
                  <a:srgbClr val="000000"/>
                </a:solidFill>
                <a:effectLst/>
                <a:uLnTx/>
                <a:uFillTx/>
                <a:latin typeface="Arial" charset="0"/>
              </a:rPr>
              <a:t>., 2009</a:t>
            </a:r>
            <a:r>
              <a:rPr lang="en-US" sz="1400" kern="0" dirty="0">
                <a:solidFill>
                  <a:srgbClr val="000000"/>
                </a:solidFill>
                <a:latin typeface="Arial" charset="0"/>
              </a:rPr>
              <a:t>)</a:t>
            </a:r>
            <a:endParaRPr kumimoji="0" lang="en-US" sz="1400" b="0" i="0" u="none" strike="noStrike" kern="0" cap="none" spc="0" normalizeH="0" baseline="0" noProof="0" dirty="0">
              <a:ln>
                <a:noFill/>
              </a:ln>
              <a:solidFill>
                <a:srgbClr val="000000"/>
              </a:solidFill>
              <a:effectLst/>
              <a:uLnTx/>
              <a:uFillTx/>
              <a:latin typeface="Arial" charset="0"/>
            </a:endParaRPr>
          </a:p>
        </p:txBody>
      </p:sp>
      <p:sp>
        <p:nvSpPr>
          <p:cNvPr id="6"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err="1" smtClean="0">
                <a:solidFill>
                  <a:srgbClr val="FF9900"/>
                </a:solidFill>
                <a:latin typeface="Comic Sans MS" pitchFamily="66" charset="0"/>
              </a:rPr>
              <a:t>Forçages</a:t>
            </a:r>
            <a:r>
              <a:rPr lang="en-US" sz="3600" b="1" i="1" dirty="0" smtClean="0">
                <a:solidFill>
                  <a:srgbClr val="FF9900"/>
                </a:solidFill>
                <a:latin typeface="Comic Sans MS" pitchFamily="66" charset="0"/>
              </a:rPr>
              <a:t> et </a:t>
            </a:r>
            <a:r>
              <a:rPr lang="en-US" sz="3600" b="1" i="1" dirty="0" err="1" smtClean="0">
                <a:solidFill>
                  <a:srgbClr val="FF9900"/>
                </a:solidFill>
                <a:latin typeface="Comic Sans MS" pitchFamily="66" charset="0"/>
              </a:rPr>
              <a:t>incertitudes</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sp>
        <p:nvSpPr>
          <p:cNvPr id="7" name="Subtitle 2"/>
          <p:cNvSpPr txBox="1">
            <a:spLocks/>
          </p:cNvSpPr>
          <p:nvPr/>
        </p:nvSpPr>
        <p:spPr bwMode="auto">
          <a:xfrm>
            <a:off x="152400" y="1676400"/>
            <a:ext cx="3733800" cy="1295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buFont typeface="Arial"/>
              <a:buChar char="•"/>
            </a:pPr>
            <a:r>
              <a:rPr lang="en-US" sz="2000" dirty="0" err="1" smtClean="0">
                <a:solidFill>
                  <a:schemeClr val="tx2"/>
                </a:solidFill>
                <a:latin typeface="Comic Sans MS" pitchFamily="66" charset="0"/>
              </a:rPr>
              <a:t>Forçages</a:t>
            </a:r>
            <a:r>
              <a:rPr lang="en-US" sz="2000" dirty="0" smtClean="0">
                <a:solidFill>
                  <a:schemeClr val="tx2"/>
                </a:solidFill>
                <a:latin typeface="Comic Sans MS" pitchFamily="66" charset="0"/>
              </a:rPr>
              <a:t> </a:t>
            </a:r>
            <a:r>
              <a:rPr lang="en-US" sz="2000" dirty="0" err="1" smtClean="0">
                <a:solidFill>
                  <a:schemeClr val="tx2"/>
                </a:solidFill>
                <a:latin typeface="Comic Sans MS" pitchFamily="66" charset="0"/>
              </a:rPr>
              <a:t>anthropiques</a:t>
            </a:r>
            <a:endParaRPr lang="en-US" sz="2000" dirty="0" smtClean="0">
              <a:solidFill>
                <a:schemeClr val="tx2"/>
              </a:solidFill>
              <a:latin typeface="Comic Sans MS" pitchFamily="66" charset="0"/>
            </a:endParaRPr>
          </a:p>
          <a:p>
            <a:pPr lvl="1">
              <a:buFont typeface="Arial"/>
              <a:buChar char="•"/>
            </a:pPr>
            <a:r>
              <a:rPr lang="en-US" sz="2000" dirty="0" smtClean="0">
                <a:solidFill>
                  <a:schemeClr val="tx2"/>
                </a:solidFill>
                <a:latin typeface="Comic Sans MS" pitchFamily="66" charset="0"/>
              </a:rPr>
              <a:t>GES</a:t>
            </a:r>
          </a:p>
          <a:p>
            <a:pPr lvl="1">
              <a:buFont typeface="Arial"/>
              <a:buChar char="•"/>
            </a:pPr>
            <a:r>
              <a:rPr lang="en-US" sz="2000" dirty="0" err="1" smtClean="0">
                <a:solidFill>
                  <a:schemeClr val="tx2"/>
                </a:solidFill>
                <a:latin typeface="Comic Sans MS" pitchFamily="66" charset="0"/>
              </a:rPr>
              <a:t>Aérosols</a:t>
            </a:r>
            <a:endParaRPr lang="en-US" sz="2000" dirty="0" smtClean="0">
              <a:solidFill>
                <a:schemeClr val="tx2"/>
              </a:solidFill>
              <a:latin typeface="Comic Sans MS" pitchFamily="66" charset="0"/>
            </a:endParaRPr>
          </a:p>
          <a:p>
            <a:pPr lvl="1">
              <a:buFont typeface="Arial"/>
              <a:buChar char="•"/>
            </a:pPr>
            <a:r>
              <a:rPr lang="en-US" sz="2000" dirty="0" smtClean="0">
                <a:solidFill>
                  <a:schemeClr val="tx2"/>
                </a:solidFill>
                <a:latin typeface="Comic Sans MS" pitchFamily="66" charset="0"/>
              </a:rPr>
              <a:t>Ozone</a:t>
            </a:r>
          </a:p>
          <a:p>
            <a:pPr marL="57150" indent="0">
              <a:buFont typeface="Arial" charset="0"/>
              <a:buChar char="•"/>
            </a:pPr>
            <a:r>
              <a:rPr lang="en-US" sz="2000" dirty="0" smtClean="0">
                <a:solidFill>
                  <a:schemeClr val="tx2"/>
                </a:solidFill>
                <a:latin typeface="Comic Sans MS" pitchFamily="66" charset="0"/>
              </a:rPr>
              <a:t>  </a:t>
            </a:r>
            <a:r>
              <a:rPr lang="en-US" sz="2000" dirty="0" err="1" smtClean="0">
                <a:solidFill>
                  <a:schemeClr val="tx2"/>
                </a:solidFill>
                <a:latin typeface="Comic Sans MS" pitchFamily="66" charset="0"/>
              </a:rPr>
              <a:t>Naturels</a:t>
            </a:r>
            <a:endParaRPr lang="en-US" sz="2000" dirty="0" smtClean="0">
              <a:solidFill>
                <a:schemeClr val="tx2"/>
              </a:solidFill>
              <a:latin typeface="Comic Sans MS" pitchFamily="66" charset="0"/>
            </a:endParaRPr>
          </a:p>
          <a:p>
            <a:pPr marL="457200" lvl="1" indent="0">
              <a:buFont typeface="Arial" charset="0"/>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  Variations </a:t>
            </a:r>
            <a:r>
              <a:rPr lang="en-US" sz="2000" dirty="0" err="1" smtClean="0">
                <a:solidFill>
                  <a:schemeClr val="tx2"/>
                </a:solidFill>
                <a:latin typeface="Comic Sans MS" pitchFamily="66" charset="0"/>
              </a:rPr>
              <a:t>solaires</a:t>
            </a:r>
            <a:endParaRPr lang="en-US" sz="2000" dirty="0" smtClean="0">
              <a:solidFill>
                <a:schemeClr val="tx2"/>
              </a:solidFill>
              <a:latin typeface="Comic Sans MS" pitchFamily="66" charset="0"/>
            </a:endParaRPr>
          </a:p>
          <a:p>
            <a:pPr marL="457200" lvl="1" indent="0">
              <a:buFont typeface="Arial" charset="0"/>
              <a:buChar char="•"/>
            </a:pPr>
            <a:r>
              <a:rPr lang="en-US" sz="2000" dirty="0">
                <a:solidFill>
                  <a:schemeClr val="tx2"/>
                </a:solidFill>
                <a:latin typeface="Comic Sans MS" pitchFamily="66" charset="0"/>
              </a:rPr>
              <a:t> </a:t>
            </a:r>
            <a:r>
              <a:rPr lang="en-US" sz="2000" dirty="0" smtClean="0">
                <a:solidFill>
                  <a:schemeClr val="tx2"/>
                </a:solidFill>
                <a:latin typeface="Comic Sans MS" pitchFamily="66" charset="0"/>
              </a:rPr>
              <a:t>   </a:t>
            </a:r>
            <a:r>
              <a:rPr lang="en-US" sz="2000" dirty="0">
                <a:solidFill>
                  <a:schemeClr val="tx2"/>
                </a:solidFill>
                <a:latin typeface="Comic Sans MS" pitchFamily="66" charset="0"/>
              </a:rPr>
              <a:t>E</a:t>
            </a:r>
            <a:r>
              <a:rPr lang="en-US" sz="2000" dirty="0" smtClean="0">
                <a:solidFill>
                  <a:schemeClr val="tx2"/>
                </a:solidFill>
                <a:latin typeface="Comic Sans MS" pitchFamily="66" charset="0"/>
              </a:rPr>
              <a:t>ruptions </a:t>
            </a:r>
            <a:r>
              <a:rPr lang="en-US" sz="2000" dirty="0" err="1" smtClean="0">
                <a:solidFill>
                  <a:schemeClr val="tx2"/>
                </a:solidFill>
                <a:latin typeface="Comic Sans MS" pitchFamily="66" charset="0"/>
              </a:rPr>
              <a:t>volcaniques</a:t>
            </a:r>
            <a:endParaRPr lang="en-US" sz="2000" dirty="0" smtClean="0">
              <a:solidFill>
                <a:schemeClr val="tx2"/>
              </a:solidFill>
              <a:latin typeface="Comic Sans MS" pitchFamily="66" charset="0"/>
            </a:endParaRPr>
          </a:p>
          <a:p>
            <a:pPr marL="457200" lvl="1" indent="0">
              <a:buFont typeface="Arial" charset="0"/>
              <a:buChar char="•"/>
            </a:pPr>
            <a:endParaRPr lang="en-US" sz="2000" dirty="0">
              <a:solidFill>
                <a:schemeClr val="tx2"/>
              </a:solidFill>
              <a:latin typeface="Comic Sans MS" pitchFamily="66" charset="0"/>
            </a:endParaRPr>
          </a:p>
          <a:p>
            <a:pPr marL="57150" indent="0">
              <a:buFont typeface="Arial" charset="0"/>
              <a:buChar char="•"/>
            </a:pPr>
            <a:r>
              <a:rPr lang="en-US" sz="2000" dirty="0" smtClean="0">
                <a:solidFill>
                  <a:schemeClr val="tx2"/>
                </a:solidFill>
                <a:latin typeface="Comic Sans MS" pitchFamily="66" charset="0"/>
              </a:rPr>
              <a:t> Incertitude </a:t>
            </a:r>
            <a:r>
              <a:rPr lang="en-US" sz="2000" dirty="0" err="1" smtClean="0">
                <a:solidFill>
                  <a:schemeClr val="tx2"/>
                </a:solidFill>
                <a:latin typeface="Comic Sans MS" pitchFamily="66" charset="0"/>
              </a:rPr>
              <a:t>sur</a:t>
            </a:r>
            <a:r>
              <a:rPr lang="en-US" sz="2000" dirty="0" smtClean="0">
                <a:solidFill>
                  <a:schemeClr val="tx2"/>
                </a:solidFill>
                <a:latin typeface="Comic Sans MS" pitchFamily="66" charset="0"/>
              </a:rPr>
              <a:t> les </a:t>
            </a:r>
            <a:r>
              <a:rPr lang="en-US" sz="2000" dirty="0" err="1" smtClean="0">
                <a:solidFill>
                  <a:schemeClr val="tx2"/>
                </a:solidFill>
                <a:latin typeface="Comic Sans MS" pitchFamily="66" charset="0"/>
              </a:rPr>
              <a:t>émissions</a:t>
            </a:r>
            <a:r>
              <a:rPr lang="en-US" sz="2000" dirty="0" smtClean="0">
                <a:solidFill>
                  <a:schemeClr val="tx2"/>
                </a:solidFill>
                <a:latin typeface="Comic Sans MS" pitchFamily="66" charset="0"/>
              </a:rPr>
              <a:t> </a:t>
            </a:r>
            <a:r>
              <a:rPr lang="en-US" sz="2000" dirty="0" err="1" smtClean="0">
                <a:solidFill>
                  <a:schemeClr val="tx2"/>
                </a:solidFill>
                <a:latin typeface="Comic Sans MS" pitchFamily="66" charset="0"/>
              </a:rPr>
              <a:t>anthropiques</a:t>
            </a:r>
            <a:endParaRPr lang="en-US" sz="2000" dirty="0" smtClean="0">
              <a:solidFill>
                <a:schemeClr val="tx2"/>
              </a:solidFill>
              <a:latin typeface="Comic Sans MS" pitchFamily="66" charset="0"/>
            </a:endParaRPr>
          </a:p>
          <a:p>
            <a:pPr marL="57150" indent="0">
              <a:buNone/>
            </a:pPr>
            <a:r>
              <a:rPr lang="en-US" sz="2000" dirty="0" smtClean="0">
                <a:solidFill>
                  <a:schemeClr val="tx2"/>
                </a:solidFill>
                <a:latin typeface="Comic Sans MS" pitchFamily="66" charset="0"/>
              </a:rPr>
              <a:t>(</a:t>
            </a:r>
            <a:r>
              <a:rPr lang="en-US" sz="2000" dirty="0" err="1" smtClean="0">
                <a:solidFill>
                  <a:schemeClr val="tx2"/>
                </a:solidFill>
                <a:latin typeface="Comic Sans MS" pitchFamily="66" charset="0"/>
              </a:rPr>
              <a:t>aérosols</a:t>
            </a:r>
            <a:r>
              <a:rPr lang="en-US" sz="2000" dirty="0" smtClean="0">
                <a:solidFill>
                  <a:schemeClr val="tx2"/>
                </a:solidFill>
                <a:latin typeface="Comic Sans MS" pitchFamily="66" charset="0"/>
              </a:rPr>
              <a:t> et ozone)</a:t>
            </a:r>
          </a:p>
          <a:p>
            <a:pPr marL="457200" lvl="1" indent="0">
              <a:buFontTx/>
              <a:buNone/>
            </a:pPr>
            <a:endParaRPr lang="en-US" sz="2000" dirty="0" smtClean="0">
              <a:solidFill>
                <a:schemeClr val="tx2"/>
              </a:solidFill>
              <a:latin typeface="Comic Sans MS" pitchFamily="66"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22</a:t>
            </a:fld>
            <a:endParaRPr lang="en-US"/>
          </a:p>
        </p:txBody>
      </p:sp>
      <p:pic>
        <p:nvPicPr>
          <p:cNvPr id="3" name="Image 2"/>
          <p:cNvPicPr>
            <a:picLocks noChangeAspect="1"/>
          </p:cNvPicPr>
          <p:nvPr/>
        </p:nvPicPr>
        <p:blipFill>
          <a:blip r:embed="rId2"/>
          <a:stretch>
            <a:fillRect/>
          </a:stretch>
        </p:blipFill>
        <p:spPr>
          <a:xfrm>
            <a:off x="76200" y="1807825"/>
            <a:ext cx="4495800" cy="3242615"/>
          </a:xfrm>
          <a:prstGeom prst="rect">
            <a:avLst/>
          </a:prstGeom>
        </p:spPr>
      </p:pic>
      <p:pic>
        <p:nvPicPr>
          <p:cNvPr id="4" name="Image 3"/>
          <p:cNvPicPr>
            <a:picLocks noChangeAspect="1"/>
          </p:cNvPicPr>
          <p:nvPr/>
        </p:nvPicPr>
        <p:blipFill>
          <a:blip r:embed="rId3"/>
          <a:stretch>
            <a:fillRect/>
          </a:stretch>
        </p:blipFill>
        <p:spPr>
          <a:xfrm>
            <a:off x="4572000" y="1895739"/>
            <a:ext cx="4542899" cy="3139017"/>
          </a:xfrm>
          <a:prstGeom prst="rect">
            <a:avLst/>
          </a:prstGeom>
        </p:spPr>
      </p:pic>
      <p:sp>
        <p:nvSpPr>
          <p:cNvPr id="5"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err="1" smtClean="0">
                <a:solidFill>
                  <a:srgbClr val="FF9900"/>
                </a:solidFill>
                <a:latin typeface="Comic Sans MS" pitchFamily="66" charset="0"/>
              </a:rPr>
              <a:t>Aérosols</a:t>
            </a:r>
            <a:r>
              <a:rPr lang="en-US" sz="3600" b="1" i="1" dirty="0" smtClean="0">
                <a:solidFill>
                  <a:srgbClr val="FF9900"/>
                </a:solidFill>
                <a:latin typeface="Comic Sans MS" pitchFamily="66" charset="0"/>
              </a:rPr>
              <a:t> </a:t>
            </a:r>
            <a:r>
              <a:rPr lang="en-US" sz="3600" b="1" i="1" dirty="0" err="1" smtClean="0">
                <a:solidFill>
                  <a:srgbClr val="FF9900"/>
                </a:solidFill>
                <a:latin typeface="Comic Sans MS" pitchFamily="66" charset="0"/>
              </a:rPr>
              <a:t>volcaniques</a:t>
            </a:r>
            <a:r>
              <a:rPr lang="en-US" sz="3600" b="1" i="1" dirty="0" smtClean="0">
                <a:solidFill>
                  <a:srgbClr val="FF9900"/>
                </a:solidFill>
                <a:latin typeface="Comic Sans MS" pitchFamily="66" charset="0"/>
              </a:rPr>
              <a:t> et insolation</a:t>
            </a:r>
            <a:endParaRPr lang="en-US" sz="3600" i="1" dirty="0">
              <a:solidFill>
                <a:srgbClr val="FF9900"/>
              </a:solidFill>
              <a:latin typeface="Comic Sans MS" pitchFamily="66" charset="0"/>
            </a:endParaRPr>
          </a:p>
        </p:txBody>
      </p:sp>
      <p:sp>
        <p:nvSpPr>
          <p:cNvPr id="6" name="Rectangle 5"/>
          <p:cNvSpPr/>
          <p:nvPr/>
        </p:nvSpPr>
        <p:spPr>
          <a:xfrm>
            <a:off x="1143000" y="5253335"/>
            <a:ext cx="2699778" cy="461665"/>
          </a:xfrm>
          <a:prstGeom prst="rect">
            <a:avLst/>
          </a:prstGeom>
        </p:spPr>
        <p:txBody>
          <a:bodyPr wrap="none">
            <a:spAutoFit/>
          </a:bodyPr>
          <a:lstStyle/>
          <a:p>
            <a:r>
              <a:rPr lang="en-US" sz="2400" dirty="0" err="1" smtClean="0">
                <a:latin typeface="Comic Sans MS" pitchFamily="66" charset="0"/>
              </a:rPr>
              <a:t>Epaisseur</a:t>
            </a:r>
            <a:r>
              <a:rPr lang="en-US" sz="2400" dirty="0" smtClean="0">
                <a:latin typeface="Comic Sans MS" pitchFamily="66" charset="0"/>
              </a:rPr>
              <a:t> </a:t>
            </a:r>
            <a:r>
              <a:rPr lang="en-US" sz="2400" dirty="0" err="1" smtClean="0">
                <a:latin typeface="Comic Sans MS" pitchFamily="66" charset="0"/>
              </a:rPr>
              <a:t>optique</a:t>
            </a:r>
            <a:endParaRPr lang="en-US" sz="2400" dirty="0">
              <a:latin typeface="Comic Sans MS" pitchFamily="66" charset="0"/>
            </a:endParaRPr>
          </a:p>
        </p:txBody>
      </p:sp>
      <p:sp>
        <p:nvSpPr>
          <p:cNvPr id="7" name="Rectangle 6"/>
          <p:cNvSpPr/>
          <p:nvPr/>
        </p:nvSpPr>
        <p:spPr>
          <a:xfrm>
            <a:off x="5987022" y="5257800"/>
            <a:ext cx="2858625" cy="461665"/>
          </a:xfrm>
          <a:prstGeom prst="rect">
            <a:avLst/>
          </a:prstGeom>
        </p:spPr>
        <p:txBody>
          <a:bodyPr wrap="none">
            <a:spAutoFit/>
          </a:bodyPr>
          <a:lstStyle/>
          <a:p>
            <a:r>
              <a:rPr lang="en-US" sz="2400" dirty="0" smtClean="0">
                <a:latin typeface="Comic Sans MS" pitchFamily="66" charset="0"/>
              </a:rPr>
              <a:t>Irradiance </a:t>
            </a:r>
            <a:r>
              <a:rPr lang="en-US" sz="2400" dirty="0" err="1" smtClean="0">
                <a:latin typeface="Comic Sans MS" pitchFamily="66" charset="0"/>
              </a:rPr>
              <a:t>solaire</a:t>
            </a:r>
            <a:endParaRPr lang="en-US" sz="2400" dirty="0">
              <a:latin typeface="Comic Sans MS" pitchFamily="66" charset="0"/>
            </a:endParaRPr>
          </a:p>
        </p:txBody>
      </p:sp>
      <p:sp>
        <p:nvSpPr>
          <p:cNvPr id="9" name="Text Box 6"/>
          <p:cNvSpPr txBox="1">
            <a:spLocks noChangeArrowheads="1"/>
          </p:cNvSpPr>
          <p:nvPr/>
        </p:nvSpPr>
        <p:spPr bwMode="auto">
          <a:xfrm>
            <a:off x="1371600" y="6324600"/>
            <a:ext cx="6400800" cy="444224"/>
          </a:xfrm>
          <a:prstGeom prst="rect">
            <a:avLst/>
          </a:prstGeom>
          <a:noFill/>
          <a:ln w="28575" algn="ctr">
            <a:noFill/>
            <a:miter lim="800000"/>
            <a:headEnd/>
            <a:tailEnd/>
          </a:ln>
        </p:spPr>
        <p:txBody>
          <a:bodyPr>
            <a:spAutoFit/>
          </a:bodyPr>
          <a:lstStyle/>
          <a:p>
            <a:pPr indent="-609600">
              <a:lnSpc>
                <a:spcPct val="80000"/>
              </a:lnSpc>
              <a:spcBef>
                <a:spcPct val="30000"/>
              </a:spcBef>
            </a:pPr>
            <a:r>
              <a:rPr lang="en-US" sz="1400" b="1" dirty="0" smtClean="0">
                <a:latin typeface="Arial Bold"/>
              </a:rPr>
              <a:t>Stocker </a:t>
            </a:r>
            <a:r>
              <a:rPr lang="en-US" sz="1400" b="1" dirty="0">
                <a:latin typeface="Arial Bold"/>
              </a:rPr>
              <a:t>et al. </a:t>
            </a:r>
            <a:r>
              <a:rPr lang="en-US" sz="1400" b="1" dirty="0" smtClean="0">
                <a:latin typeface="Arial Bold"/>
              </a:rPr>
              <a:t>2013</a:t>
            </a:r>
            <a:r>
              <a:rPr lang="en-US" sz="1400" dirty="0" smtClean="0">
                <a:latin typeface="Arial Bold"/>
              </a:rPr>
              <a:t>: Chapter </a:t>
            </a:r>
            <a:r>
              <a:rPr lang="en-US" sz="1400" dirty="0">
                <a:latin typeface="Arial Bold"/>
              </a:rPr>
              <a:t>8</a:t>
            </a:r>
            <a:r>
              <a:rPr lang="en-US" sz="1400" dirty="0" smtClean="0">
                <a:latin typeface="Arial Bold"/>
              </a:rPr>
              <a:t>.  Climate </a:t>
            </a:r>
            <a:r>
              <a:rPr lang="en-US" sz="1400" dirty="0">
                <a:latin typeface="Arial Bold"/>
              </a:rPr>
              <a:t>Change 2013: The Physical Science Basis. Working Group I Contribution to the IPCC 5th Assessment Report   </a:t>
            </a:r>
            <a:endParaRPr lang="en-US" sz="1400" b="1" i="1" dirty="0">
              <a:latin typeface="Arial Bold"/>
            </a:endParaRPr>
          </a:p>
        </p:txBody>
      </p:sp>
    </p:spTree>
    <p:extLst>
      <p:ext uri="{BB962C8B-B14F-4D97-AF65-F5344CB8AC3E}">
        <p14:creationId xmlns:p14="http://schemas.microsoft.com/office/powerpoint/2010/main" val="12281658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23</a:t>
            </a:fld>
            <a:endParaRPr lang="en-US"/>
          </a:p>
        </p:txBody>
      </p:sp>
      <p:sp>
        <p:nvSpPr>
          <p:cNvPr id="3"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err="1" smtClean="0">
                <a:solidFill>
                  <a:srgbClr val="FF9900"/>
                </a:solidFill>
                <a:latin typeface="Comic Sans MS" pitchFamily="66" charset="0"/>
              </a:rPr>
              <a:t>Modèles</a:t>
            </a:r>
            <a:r>
              <a:rPr lang="en-US" sz="3600" b="1" i="1" dirty="0" smtClean="0">
                <a:solidFill>
                  <a:srgbClr val="FF9900"/>
                </a:solidFill>
                <a:latin typeface="Comic Sans MS" pitchFamily="66" charset="0"/>
              </a:rPr>
              <a:t> et </a:t>
            </a:r>
            <a:r>
              <a:rPr lang="en-US" sz="3600" b="1" i="1" dirty="0" err="1" smtClean="0">
                <a:solidFill>
                  <a:srgbClr val="FF9900"/>
                </a:solidFill>
                <a:latin typeface="Comic Sans MS" pitchFamily="66" charset="0"/>
              </a:rPr>
              <a:t>incertitudes</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pic>
        <p:nvPicPr>
          <p:cNvPr id="4" name="Image 3"/>
          <p:cNvPicPr>
            <a:picLocks noChangeAspect="1"/>
          </p:cNvPicPr>
          <p:nvPr/>
        </p:nvPicPr>
        <p:blipFill>
          <a:blip r:embed="rId2"/>
          <a:stretch>
            <a:fillRect/>
          </a:stretch>
        </p:blipFill>
        <p:spPr>
          <a:xfrm>
            <a:off x="1981200" y="1066800"/>
            <a:ext cx="4899157" cy="5791200"/>
          </a:xfrm>
          <a:prstGeom prst="rect">
            <a:avLst/>
          </a:prstGeom>
        </p:spPr>
      </p:pic>
    </p:spTree>
    <p:extLst>
      <p:ext uri="{BB962C8B-B14F-4D97-AF65-F5344CB8AC3E}">
        <p14:creationId xmlns:p14="http://schemas.microsoft.com/office/powerpoint/2010/main" val="358501661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24</a:t>
            </a:fld>
            <a:endParaRPr lang="en-US" dirty="0"/>
          </a:p>
        </p:txBody>
      </p:sp>
      <p:sp>
        <p:nvSpPr>
          <p:cNvPr id="3"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err="1" smtClean="0">
                <a:solidFill>
                  <a:srgbClr val="FF9900"/>
                </a:solidFill>
                <a:latin typeface="Comic Sans MS" pitchFamily="66" charset="0"/>
              </a:rPr>
              <a:t>Cohérence</a:t>
            </a:r>
            <a:r>
              <a:rPr lang="en-US" sz="3600" b="1" i="1" dirty="0" smtClean="0">
                <a:solidFill>
                  <a:srgbClr val="FF9900"/>
                </a:solidFill>
                <a:latin typeface="Comic Sans MS" pitchFamily="66" charset="0"/>
              </a:rPr>
              <a:t> </a:t>
            </a:r>
            <a:r>
              <a:rPr lang="en-US" sz="3600" b="1" i="1" dirty="0" err="1" smtClean="0">
                <a:solidFill>
                  <a:srgbClr val="FF9900"/>
                </a:solidFill>
                <a:latin typeface="Comic Sans MS" pitchFamily="66" charset="0"/>
              </a:rPr>
              <a:t>modèles</a:t>
            </a:r>
            <a:r>
              <a:rPr lang="en-US" sz="3600" b="1" i="1" dirty="0" smtClean="0">
                <a:solidFill>
                  <a:srgbClr val="FF9900"/>
                </a:solidFill>
                <a:latin typeface="Comic Sans MS" pitchFamily="66" charset="0"/>
              </a:rPr>
              <a:t>-observations</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sp>
        <p:nvSpPr>
          <p:cNvPr id="4" name="Rectangle 3"/>
          <p:cNvSpPr/>
          <p:nvPr/>
        </p:nvSpPr>
        <p:spPr>
          <a:xfrm>
            <a:off x="304800" y="1066800"/>
            <a:ext cx="8839200" cy="5262979"/>
          </a:xfrm>
          <a:prstGeom prst="rect">
            <a:avLst/>
          </a:prstGeom>
        </p:spPr>
        <p:txBody>
          <a:bodyPr wrap="square">
            <a:spAutoFit/>
          </a:bodyPr>
          <a:lstStyle/>
          <a:p>
            <a:r>
              <a:rPr lang="en-US" sz="2400" b="1" i="1" dirty="0" err="1" smtClean="0">
                <a:latin typeface="Comic Sans MS" pitchFamily="66" charset="0"/>
              </a:rPr>
              <a:t>Méthode</a:t>
            </a:r>
            <a:r>
              <a:rPr lang="en-US" sz="2400" b="1" i="1" dirty="0" smtClean="0">
                <a:latin typeface="Comic Sans MS" pitchFamily="66" charset="0"/>
              </a:rPr>
              <a:t> des “</a:t>
            </a:r>
            <a:r>
              <a:rPr lang="en-US" sz="2400" b="1" i="1" dirty="0" err="1" smtClean="0">
                <a:latin typeface="Comic Sans MS" pitchFamily="66" charset="0"/>
              </a:rPr>
              <a:t>empreintes</a:t>
            </a:r>
            <a:r>
              <a:rPr lang="en-US" sz="2400" b="1" i="1" dirty="0" smtClean="0">
                <a:latin typeface="Comic Sans MS" pitchFamily="66" charset="0"/>
              </a:rPr>
              <a:t> </a:t>
            </a:r>
            <a:r>
              <a:rPr lang="en-US" sz="2400" b="1" i="1" dirty="0" err="1" smtClean="0">
                <a:latin typeface="Comic Sans MS" pitchFamily="66" charset="0"/>
              </a:rPr>
              <a:t>digitales</a:t>
            </a:r>
            <a:r>
              <a:rPr lang="en-US" sz="2400" b="1" i="1" dirty="0" smtClean="0">
                <a:latin typeface="Comic Sans MS" pitchFamily="66" charset="0"/>
              </a:rPr>
              <a:t>”</a:t>
            </a:r>
          </a:p>
          <a:p>
            <a:r>
              <a:rPr lang="en-US" sz="2400" dirty="0" smtClean="0">
                <a:latin typeface="Comic Sans MS" pitchFamily="66" charset="0"/>
              </a:rPr>
              <a:t>Variable de </a:t>
            </a:r>
            <a:r>
              <a:rPr lang="en-US" sz="2400" dirty="0" err="1" smtClean="0">
                <a:latin typeface="Comic Sans MS" pitchFamily="66" charset="0"/>
              </a:rPr>
              <a:t>détection</a:t>
            </a:r>
            <a:r>
              <a:rPr lang="en-US" sz="2400" dirty="0" smtClean="0">
                <a:latin typeface="Comic Sans MS" pitchFamily="66" charset="0"/>
              </a:rPr>
              <a:t>: </a:t>
            </a:r>
            <a:r>
              <a:rPr lang="en-US" sz="2400" dirty="0" err="1" smtClean="0">
                <a:latin typeface="Comic Sans MS" pitchFamily="66" charset="0"/>
              </a:rPr>
              <a:t>températures</a:t>
            </a:r>
            <a:r>
              <a:rPr lang="en-US" sz="2400" dirty="0" smtClean="0">
                <a:latin typeface="Comic Sans MS" pitchFamily="66" charset="0"/>
              </a:rPr>
              <a:t> </a:t>
            </a:r>
            <a:r>
              <a:rPr lang="en-US" sz="2400" dirty="0" err="1" smtClean="0">
                <a:latin typeface="Comic Sans MS" pitchFamily="66" charset="0"/>
              </a:rPr>
              <a:t>annuelles</a:t>
            </a:r>
            <a:r>
              <a:rPr lang="en-US" sz="2400" dirty="0" smtClean="0">
                <a:latin typeface="Comic Sans MS" pitchFamily="66" charset="0"/>
              </a:rPr>
              <a:t> TLS (et TLT)</a:t>
            </a:r>
          </a:p>
          <a:p>
            <a:pPr marL="342900" indent="-342900">
              <a:buFontTx/>
              <a:buChar char="-"/>
            </a:pPr>
            <a:r>
              <a:rPr lang="en-US" sz="2400" dirty="0" smtClean="0">
                <a:latin typeface="Comic Sans MS" pitchFamily="66" charset="0"/>
              </a:rPr>
              <a:t>Observations : O(</a:t>
            </a:r>
            <a:r>
              <a:rPr lang="en-US" sz="2400" b="1" dirty="0" err="1" smtClean="0">
                <a:latin typeface="Comic Sans MS" pitchFamily="66" charset="0"/>
              </a:rPr>
              <a:t>x,</a:t>
            </a:r>
            <a:r>
              <a:rPr lang="en-US" sz="2400" dirty="0" err="1" smtClean="0">
                <a:latin typeface="Comic Sans MS" pitchFamily="66" charset="0"/>
              </a:rPr>
              <a:t>t</a:t>
            </a:r>
            <a:r>
              <a:rPr lang="en-US" sz="2400" dirty="0" smtClean="0">
                <a:latin typeface="Comic Sans MS" pitchFamily="66" charset="0"/>
              </a:rPr>
              <a:t>) , t=1979,2011</a:t>
            </a:r>
          </a:p>
          <a:p>
            <a:pPr marL="342900" indent="-342900">
              <a:buFontTx/>
              <a:buChar char="-"/>
            </a:pPr>
            <a:r>
              <a:rPr lang="en-US" sz="2400" dirty="0" err="1" smtClean="0">
                <a:latin typeface="Comic Sans MS" pitchFamily="66" charset="0"/>
              </a:rPr>
              <a:t>Modèles</a:t>
            </a:r>
            <a:r>
              <a:rPr lang="en-US" sz="2400" dirty="0" smtClean="0">
                <a:latin typeface="Comic Sans MS" pitchFamily="66" charset="0"/>
              </a:rPr>
              <a:t> </a:t>
            </a:r>
            <a:r>
              <a:rPr lang="en-US" sz="2400" dirty="0" err="1" smtClean="0">
                <a:latin typeface="Comic Sans MS" pitchFamily="66" charset="0"/>
              </a:rPr>
              <a:t>climatiques</a:t>
            </a:r>
            <a:r>
              <a:rPr lang="en-US" sz="2400" dirty="0" smtClean="0">
                <a:latin typeface="Comic Sans MS" pitchFamily="66" charset="0"/>
              </a:rPr>
              <a:t>:</a:t>
            </a:r>
          </a:p>
          <a:p>
            <a:pPr marL="800100" lvl="1" indent="-342900">
              <a:buFontTx/>
              <a:buChar char="-"/>
            </a:pPr>
            <a:r>
              <a:rPr lang="en-US" sz="2400" dirty="0" smtClean="0">
                <a:latin typeface="Comic Sans MS" pitchFamily="66" charset="0"/>
              </a:rPr>
              <a:t> simulations </a:t>
            </a:r>
            <a:r>
              <a:rPr lang="en-US" sz="2400" dirty="0" err="1" smtClean="0">
                <a:latin typeface="Comic Sans MS" pitchFamily="66" charset="0"/>
              </a:rPr>
              <a:t>historiques</a:t>
            </a:r>
            <a:r>
              <a:rPr lang="en-US" sz="2400" dirty="0" smtClean="0">
                <a:latin typeface="Comic Sans MS" pitchFamily="66" charset="0"/>
              </a:rPr>
              <a:t> (1850-2012) </a:t>
            </a:r>
            <a:r>
              <a:rPr lang="en-US" sz="2400" dirty="0" err="1" smtClean="0">
                <a:latin typeface="Comic Sans MS" pitchFamily="66" charset="0"/>
              </a:rPr>
              <a:t>contraintes</a:t>
            </a:r>
            <a:r>
              <a:rPr lang="en-US" sz="2400" dirty="0" smtClean="0">
                <a:latin typeface="Comic Sans MS" pitchFamily="66" charset="0"/>
              </a:rPr>
              <a:t> par la </a:t>
            </a:r>
            <a:r>
              <a:rPr lang="en-US" sz="2400" dirty="0" err="1" smtClean="0">
                <a:latin typeface="Comic Sans MS" pitchFamily="66" charset="0"/>
              </a:rPr>
              <a:t>combinaison</a:t>
            </a:r>
            <a:r>
              <a:rPr lang="en-US" sz="2400" dirty="0" smtClean="0">
                <a:latin typeface="Comic Sans MS" pitchFamily="66" charset="0"/>
              </a:rPr>
              <a:t> des </a:t>
            </a:r>
            <a:r>
              <a:rPr lang="en-US" sz="2400" dirty="0" err="1" smtClean="0">
                <a:latin typeface="Comic Sans MS" pitchFamily="66" charset="0"/>
              </a:rPr>
              <a:t>forçages</a:t>
            </a:r>
            <a:r>
              <a:rPr lang="en-US" sz="2400" dirty="0" smtClean="0">
                <a:latin typeface="Comic Sans MS" pitchFamily="66" charset="0"/>
              </a:rPr>
              <a:t> </a:t>
            </a:r>
            <a:r>
              <a:rPr lang="en-US" sz="2400" dirty="0" err="1" smtClean="0">
                <a:latin typeface="Comic Sans MS" pitchFamily="66" charset="0"/>
              </a:rPr>
              <a:t>externes</a:t>
            </a:r>
            <a:r>
              <a:rPr lang="en-US" sz="2400" dirty="0" smtClean="0">
                <a:latin typeface="Comic Sans MS" pitchFamily="66" charset="0"/>
              </a:rPr>
              <a:t> </a:t>
            </a:r>
            <a:r>
              <a:rPr lang="en-US" sz="2400" dirty="0" err="1" smtClean="0">
                <a:latin typeface="Comic Sans MS" pitchFamily="66" charset="0"/>
              </a:rPr>
              <a:t>observés</a:t>
            </a:r>
            <a:r>
              <a:rPr lang="en-US" sz="2400" dirty="0" smtClean="0">
                <a:latin typeface="Comic Sans MS" pitchFamily="66" charset="0"/>
              </a:rPr>
              <a:t>: </a:t>
            </a:r>
            <a:r>
              <a:rPr lang="en-US" sz="2400" dirty="0" err="1" smtClean="0">
                <a:latin typeface="Comic Sans MS" pitchFamily="66" charset="0"/>
              </a:rPr>
              <a:t>M</a:t>
            </a:r>
            <a:r>
              <a:rPr lang="en-US" sz="2400" baseline="-25000" dirty="0" err="1" smtClean="0">
                <a:latin typeface="Comic Sans MS" pitchFamily="66" charset="0"/>
              </a:rPr>
              <a:t>i</a:t>
            </a:r>
            <a:r>
              <a:rPr lang="en-US" sz="2400" dirty="0" smtClean="0">
                <a:latin typeface="Comic Sans MS" pitchFamily="66" charset="0"/>
              </a:rPr>
              <a:t>(</a:t>
            </a:r>
            <a:r>
              <a:rPr lang="en-US" sz="2400" b="1" dirty="0" err="1">
                <a:latin typeface="Comic Sans MS" pitchFamily="66" charset="0"/>
              </a:rPr>
              <a:t>x,</a:t>
            </a:r>
            <a:r>
              <a:rPr lang="en-US" sz="2400" dirty="0" err="1">
                <a:latin typeface="Comic Sans MS" pitchFamily="66" charset="0"/>
              </a:rPr>
              <a:t>t</a:t>
            </a:r>
            <a:r>
              <a:rPr lang="en-US" sz="2400" dirty="0" smtClean="0">
                <a:latin typeface="Comic Sans MS" pitchFamily="66" charset="0"/>
              </a:rPr>
              <a:t>)</a:t>
            </a:r>
          </a:p>
          <a:p>
            <a:pPr marL="800100" lvl="1" indent="-342900">
              <a:buFontTx/>
              <a:buChar char="-"/>
            </a:pPr>
            <a:r>
              <a:rPr lang="en-US" sz="2400" dirty="0" err="1">
                <a:latin typeface="Comic Sans MS" pitchFamily="66" charset="0"/>
              </a:rPr>
              <a:t>p</a:t>
            </a:r>
            <a:r>
              <a:rPr lang="en-US" sz="2400" dirty="0" err="1" smtClean="0">
                <a:latin typeface="Comic Sans MS" pitchFamily="66" charset="0"/>
              </a:rPr>
              <a:t>ré-industrielles</a:t>
            </a:r>
            <a:r>
              <a:rPr lang="en-US" sz="2400" dirty="0" smtClean="0">
                <a:latin typeface="Comic Sans MS" pitchFamily="66" charset="0"/>
              </a:rPr>
              <a:t>, </a:t>
            </a:r>
            <a:r>
              <a:rPr lang="en-US" sz="2400" dirty="0" err="1" smtClean="0">
                <a:latin typeface="Comic Sans MS" pitchFamily="66" charset="0"/>
              </a:rPr>
              <a:t>forçages</a:t>
            </a:r>
            <a:r>
              <a:rPr lang="en-US" sz="2400" dirty="0" smtClean="0">
                <a:latin typeface="Comic Sans MS" pitchFamily="66" charset="0"/>
              </a:rPr>
              <a:t> constants</a:t>
            </a:r>
            <a:r>
              <a:rPr lang="en-US" sz="2400" dirty="0">
                <a:latin typeface="Comic Sans MS" pitchFamily="66" charset="0"/>
              </a:rPr>
              <a:t>: </a:t>
            </a:r>
            <a:r>
              <a:rPr lang="en-US" sz="2400" dirty="0" smtClean="0">
                <a:latin typeface="Comic Sans MS" pitchFamily="66" charset="0"/>
              </a:rPr>
              <a:t>N</a:t>
            </a:r>
            <a:r>
              <a:rPr lang="en-US" sz="2400" baseline="-25000" dirty="0" smtClean="0">
                <a:latin typeface="Comic Sans MS" pitchFamily="66" charset="0"/>
              </a:rPr>
              <a:t>i</a:t>
            </a:r>
            <a:r>
              <a:rPr lang="en-US" sz="2400" dirty="0">
                <a:latin typeface="Comic Sans MS" pitchFamily="66" charset="0"/>
              </a:rPr>
              <a:t>(</a:t>
            </a:r>
            <a:r>
              <a:rPr lang="en-US" sz="2400" b="1" dirty="0" err="1">
                <a:latin typeface="Comic Sans MS" pitchFamily="66" charset="0"/>
              </a:rPr>
              <a:t>x,</a:t>
            </a:r>
            <a:r>
              <a:rPr lang="en-US" sz="2400" dirty="0" err="1">
                <a:latin typeface="Comic Sans MS" pitchFamily="66" charset="0"/>
              </a:rPr>
              <a:t>t</a:t>
            </a:r>
            <a:r>
              <a:rPr lang="en-US" sz="2400" dirty="0">
                <a:latin typeface="Comic Sans MS" pitchFamily="66" charset="0"/>
              </a:rPr>
              <a:t>)</a:t>
            </a:r>
            <a:endParaRPr lang="en-US" sz="2400" dirty="0" smtClean="0">
              <a:latin typeface="Comic Sans MS" pitchFamily="66" charset="0"/>
            </a:endParaRPr>
          </a:p>
          <a:p>
            <a:pPr marL="342900" indent="-342900">
              <a:buFontTx/>
              <a:buChar char="-"/>
            </a:pPr>
            <a:r>
              <a:rPr lang="en-US" sz="2400" dirty="0" err="1" smtClean="0">
                <a:latin typeface="Comic Sans MS" pitchFamily="66" charset="0"/>
              </a:rPr>
              <a:t>Empreinte</a:t>
            </a:r>
            <a:r>
              <a:rPr lang="en-US" sz="2400" dirty="0" smtClean="0">
                <a:latin typeface="Comic Sans MS" pitchFamily="66" charset="0"/>
              </a:rPr>
              <a:t> du signal: F(</a:t>
            </a:r>
            <a:r>
              <a:rPr lang="en-US" sz="2400" b="1" dirty="0" smtClean="0">
                <a:latin typeface="Comic Sans MS" pitchFamily="66" charset="0"/>
              </a:rPr>
              <a:t>x</a:t>
            </a:r>
            <a:r>
              <a:rPr lang="en-US" sz="2400" dirty="0" smtClean="0">
                <a:latin typeface="Comic Sans MS" pitchFamily="66" charset="0"/>
              </a:rPr>
              <a:t>) (1er </a:t>
            </a:r>
            <a:r>
              <a:rPr lang="en-US" sz="2400" dirty="0" err="1" smtClean="0">
                <a:latin typeface="Comic Sans MS" pitchFamily="66" charset="0"/>
              </a:rPr>
              <a:t>vecteur</a:t>
            </a:r>
            <a:r>
              <a:rPr lang="en-US" sz="2400" dirty="0" smtClean="0">
                <a:latin typeface="Comic Sans MS" pitchFamily="66" charset="0"/>
              </a:rPr>
              <a:t> </a:t>
            </a:r>
            <a:r>
              <a:rPr lang="en-US" sz="2400" dirty="0" err="1" smtClean="0">
                <a:latin typeface="Comic Sans MS" pitchFamily="66" charset="0"/>
              </a:rPr>
              <a:t>propre</a:t>
            </a:r>
            <a:r>
              <a:rPr lang="en-US" sz="2400" dirty="0" smtClean="0">
                <a:latin typeface="Comic Sans MS" pitchFamily="66" charset="0"/>
              </a:rPr>
              <a:t> de </a:t>
            </a:r>
            <a:r>
              <a:rPr lang="en-US" sz="2400" dirty="0" err="1" smtClean="0">
                <a:latin typeface="Comic Sans MS" pitchFamily="66" charset="0"/>
              </a:rPr>
              <a:t>l’ACP</a:t>
            </a:r>
            <a:r>
              <a:rPr lang="en-US" sz="2400" dirty="0" smtClean="0">
                <a:latin typeface="Comic Sans MS" pitchFamily="66" charset="0"/>
              </a:rPr>
              <a:t> de la </a:t>
            </a:r>
            <a:r>
              <a:rPr lang="en-US" sz="2400" dirty="0" err="1" smtClean="0">
                <a:latin typeface="Comic Sans MS" pitchFamily="66" charset="0"/>
              </a:rPr>
              <a:t>moyenne</a:t>
            </a:r>
            <a:r>
              <a:rPr lang="en-US" sz="2400" dirty="0" smtClean="0">
                <a:latin typeface="Comic Sans MS" pitchFamily="66" charset="0"/>
              </a:rPr>
              <a:t> des </a:t>
            </a:r>
            <a:r>
              <a:rPr lang="en-US" sz="2400" dirty="0" err="1" smtClean="0">
                <a:latin typeface="Comic Sans MS" pitchFamily="66" charset="0"/>
              </a:rPr>
              <a:t>M</a:t>
            </a:r>
            <a:r>
              <a:rPr lang="en-US" sz="2400" baseline="-25000" dirty="0" err="1" smtClean="0">
                <a:latin typeface="Comic Sans MS" pitchFamily="66" charset="0"/>
              </a:rPr>
              <a:t>i</a:t>
            </a:r>
            <a:r>
              <a:rPr lang="en-US" sz="2400" dirty="0" smtClean="0">
                <a:latin typeface="Comic Sans MS" pitchFamily="66" charset="0"/>
              </a:rPr>
              <a:t>)</a:t>
            </a:r>
          </a:p>
          <a:p>
            <a:pPr marL="342900" indent="-342900">
              <a:buFontTx/>
              <a:buChar char="-"/>
            </a:pPr>
            <a:r>
              <a:rPr lang="en-US" sz="2400" dirty="0" err="1" smtClean="0">
                <a:latin typeface="Comic Sans MS" pitchFamily="66" charset="0"/>
              </a:rPr>
              <a:t>Z</a:t>
            </a:r>
            <a:r>
              <a:rPr lang="en-US" sz="2400" baseline="-25000" dirty="0" err="1" smtClean="0">
                <a:latin typeface="Comic Sans MS" pitchFamily="66" charset="0"/>
              </a:rPr>
              <a:t>o</a:t>
            </a:r>
            <a:r>
              <a:rPr lang="en-US" sz="2400" dirty="0" smtClean="0">
                <a:latin typeface="Comic Sans MS" pitchFamily="66" charset="0"/>
              </a:rPr>
              <a:t>(t) covariance </a:t>
            </a:r>
            <a:r>
              <a:rPr lang="en-US" sz="2400" dirty="0" err="1" smtClean="0">
                <a:latin typeface="Comic Sans MS" pitchFamily="66" charset="0"/>
              </a:rPr>
              <a:t>spatiale</a:t>
            </a:r>
            <a:r>
              <a:rPr lang="en-US" sz="2400" dirty="0" smtClean="0">
                <a:latin typeface="Comic Sans MS" pitchFamily="66" charset="0"/>
              </a:rPr>
              <a:t> entre </a:t>
            </a:r>
            <a:r>
              <a:rPr lang="en-US" sz="2400" dirty="0">
                <a:latin typeface="Comic Sans MS" pitchFamily="66" charset="0"/>
              </a:rPr>
              <a:t>O(</a:t>
            </a:r>
            <a:r>
              <a:rPr lang="en-US" sz="2400" b="1" dirty="0" err="1">
                <a:latin typeface="Comic Sans MS" pitchFamily="66" charset="0"/>
              </a:rPr>
              <a:t>x,</a:t>
            </a:r>
            <a:r>
              <a:rPr lang="en-US" sz="2400" dirty="0" err="1">
                <a:latin typeface="Comic Sans MS" pitchFamily="66" charset="0"/>
              </a:rPr>
              <a:t>t</a:t>
            </a:r>
            <a:r>
              <a:rPr lang="en-US" sz="2400" dirty="0">
                <a:latin typeface="Comic Sans MS" pitchFamily="66" charset="0"/>
              </a:rPr>
              <a:t>) </a:t>
            </a:r>
            <a:r>
              <a:rPr lang="en-US" sz="2400" dirty="0" smtClean="0">
                <a:latin typeface="Comic Sans MS" pitchFamily="66" charset="0"/>
              </a:rPr>
              <a:t>et </a:t>
            </a:r>
            <a:r>
              <a:rPr lang="en-US" sz="2400" dirty="0">
                <a:latin typeface="Comic Sans MS" pitchFamily="66" charset="0"/>
              </a:rPr>
              <a:t>F(</a:t>
            </a:r>
            <a:r>
              <a:rPr lang="en-US" sz="2400" b="1" dirty="0">
                <a:latin typeface="Comic Sans MS" pitchFamily="66" charset="0"/>
              </a:rPr>
              <a:t>x</a:t>
            </a:r>
            <a:r>
              <a:rPr lang="en-US" sz="2400" dirty="0">
                <a:latin typeface="Comic Sans MS" pitchFamily="66" charset="0"/>
              </a:rPr>
              <a:t>) </a:t>
            </a:r>
            <a:r>
              <a:rPr lang="en-US" sz="2400" dirty="0" smtClean="0">
                <a:latin typeface="Comic Sans MS" pitchFamily="66" charset="0"/>
              </a:rPr>
              <a:t>au temps t</a:t>
            </a:r>
          </a:p>
          <a:p>
            <a:pPr marL="342900" indent="-342900">
              <a:buFontTx/>
              <a:buChar char="-"/>
            </a:pPr>
            <a:r>
              <a:rPr lang="en-US" sz="2400" dirty="0" err="1" smtClean="0">
                <a:latin typeface="Comic Sans MS" pitchFamily="66" charset="0"/>
              </a:rPr>
              <a:t>Z</a:t>
            </a:r>
            <a:r>
              <a:rPr lang="en-US" sz="2400" baseline="-25000" dirty="0" err="1" smtClean="0">
                <a:latin typeface="Comic Sans MS" pitchFamily="66" charset="0"/>
              </a:rPr>
              <a:t>m,i</a:t>
            </a:r>
            <a:r>
              <a:rPr lang="en-US" sz="2400" dirty="0" smtClean="0">
                <a:latin typeface="Comic Sans MS" pitchFamily="66" charset="0"/>
              </a:rPr>
              <a:t>(t) entre </a:t>
            </a:r>
            <a:r>
              <a:rPr lang="en-US" sz="2400" dirty="0" err="1">
                <a:latin typeface="Comic Sans MS" pitchFamily="66" charset="0"/>
              </a:rPr>
              <a:t>M</a:t>
            </a:r>
            <a:r>
              <a:rPr lang="en-US" sz="2400" baseline="-25000" dirty="0" err="1">
                <a:latin typeface="Comic Sans MS" pitchFamily="66" charset="0"/>
              </a:rPr>
              <a:t>i</a:t>
            </a:r>
            <a:r>
              <a:rPr lang="en-US" sz="2400" dirty="0">
                <a:latin typeface="Comic Sans MS" pitchFamily="66" charset="0"/>
              </a:rPr>
              <a:t>(</a:t>
            </a:r>
            <a:r>
              <a:rPr lang="en-US" sz="2400" b="1" dirty="0" err="1">
                <a:latin typeface="Comic Sans MS" pitchFamily="66" charset="0"/>
              </a:rPr>
              <a:t>x,</a:t>
            </a:r>
            <a:r>
              <a:rPr lang="en-US" sz="2400" dirty="0" err="1">
                <a:latin typeface="Comic Sans MS" pitchFamily="66" charset="0"/>
              </a:rPr>
              <a:t>t</a:t>
            </a:r>
            <a:r>
              <a:rPr lang="en-US" sz="2400" dirty="0" smtClean="0">
                <a:latin typeface="Comic Sans MS" pitchFamily="66" charset="0"/>
              </a:rPr>
              <a:t>) et </a:t>
            </a:r>
            <a:r>
              <a:rPr lang="en-US" sz="2400" dirty="0">
                <a:latin typeface="Comic Sans MS" pitchFamily="66" charset="0"/>
              </a:rPr>
              <a:t>F(</a:t>
            </a:r>
            <a:r>
              <a:rPr lang="en-US" sz="2400" b="1" dirty="0">
                <a:latin typeface="Comic Sans MS" pitchFamily="66" charset="0"/>
              </a:rPr>
              <a:t>x</a:t>
            </a:r>
            <a:r>
              <a:rPr lang="en-US" sz="2400" dirty="0">
                <a:latin typeface="Comic Sans MS" pitchFamily="66" charset="0"/>
              </a:rPr>
              <a:t>) </a:t>
            </a:r>
            <a:endParaRPr lang="en-US" sz="2400" dirty="0" smtClean="0">
              <a:latin typeface="Comic Sans MS" pitchFamily="66" charset="0"/>
            </a:endParaRPr>
          </a:p>
          <a:p>
            <a:pPr marL="342900" indent="-342900">
              <a:buFontTx/>
              <a:buChar char="-"/>
            </a:pPr>
            <a:r>
              <a:rPr lang="en-US" sz="2400" dirty="0" smtClean="0">
                <a:latin typeface="Comic Sans MS" pitchFamily="66" charset="0"/>
              </a:rPr>
              <a:t>Z</a:t>
            </a:r>
            <a:r>
              <a:rPr lang="en-US" sz="2400" baseline="-25000" dirty="0" smtClean="0">
                <a:latin typeface="Comic Sans MS" pitchFamily="66" charset="0"/>
              </a:rPr>
              <a:t>n</a:t>
            </a:r>
            <a:r>
              <a:rPr lang="en-US" sz="2400" dirty="0" smtClean="0">
                <a:latin typeface="Comic Sans MS" pitchFamily="66" charset="0"/>
              </a:rPr>
              <a:t>(t) entre </a:t>
            </a:r>
            <a:r>
              <a:rPr lang="en-US" sz="2400" dirty="0">
                <a:latin typeface="Comic Sans MS" pitchFamily="66" charset="0"/>
              </a:rPr>
              <a:t>les N</a:t>
            </a:r>
            <a:r>
              <a:rPr lang="en-US" sz="2400" baseline="-25000" dirty="0">
                <a:latin typeface="Comic Sans MS" pitchFamily="66" charset="0"/>
              </a:rPr>
              <a:t>i</a:t>
            </a:r>
            <a:r>
              <a:rPr lang="en-US" sz="2400" dirty="0">
                <a:latin typeface="Comic Sans MS" pitchFamily="66" charset="0"/>
              </a:rPr>
              <a:t>(</a:t>
            </a:r>
            <a:r>
              <a:rPr lang="en-US" sz="2400" b="1" dirty="0" err="1">
                <a:latin typeface="Comic Sans MS" pitchFamily="66" charset="0"/>
              </a:rPr>
              <a:t>x,</a:t>
            </a:r>
            <a:r>
              <a:rPr lang="en-US" sz="2400" dirty="0" err="1">
                <a:latin typeface="Comic Sans MS" pitchFamily="66" charset="0"/>
              </a:rPr>
              <a:t>t</a:t>
            </a:r>
            <a:r>
              <a:rPr lang="en-US" sz="2400" dirty="0" smtClean="0">
                <a:latin typeface="Comic Sans MS" pitchFamily="66" charset="0"/>
              </a:rPr>
              <a:t>) et </a:t>
            </a:r>
            <a:r>
              <a:rPr lang="en-US" sz="2400" dirty="0">
                <a:latin typeface="Comic Sans MS" pitchFamily="66" charset="0"/>
              </a:rPr>
              <a:t>F(</a:t>
            </a:r>
            <a:r>
              <a:rPr lang="en-US" sz="2400" b="1" dirty="0">
                <a:latin typeface="Comic Sans MS" pitchFamily="66" charset="0"/>
              </a:rPr>
              <a:t>x</a:t>
            </a:r>
            <a:r>
              <a:rPr lang="en-US" sz="2400" dirty="0" smtClean="0">
                <a:latin typeface="Comic Sans MS" pitchFamily="66" charset="0"/>
              </a:rPr>
              <a:t>)</a:t>
            </a:r>
            <a:endParaRPr lang="en-US" sz="2400" baseline="-25000" dirty="0">
              <a:latin typeface="Comic Sans MS" pitchFamily="66" charset="0"/>
            </a:endParaRPr>
          </a:p>
          <a:p>
            <a:pPr marL="342900" indent="-342900">
              <a:buFontTx/>
              <a:buChar char="-"/>
            </a:pPr>
            <a:r>
              <a:rPr lang="en-US" sz="2400" dirty="0" err="1" smtClean="0">
                <a:latin typeface="Comic Sans MS" pitchFamily="66" charset="0"/>
              </a:rPr>
              <a:t>Tendances</a:t>
            </a:r>
            <a:r>
              <a:rPr lang="en-US" sz="2400" dirty="0" smtClean="0">
                <a:latin typeface="Comic Sans MS" pitchFamily="66" charset="0"/>
              </a:rPr>
              <a:t> </a:t>
            </a:r>
            <a:r>
              <a:rPr lang="en-US" sz="2400" dirty="0" err="1" smtClean="0">
                <a:latin typeface="Comic Sans MS" pitchFamily="66" charset="0"/>
              </a:rPr>
              <a:t>linéaires</a:t>
            </a:r>
            <a:r>
              <a:rPr lang="en-US" sz="2400" dirty="0" smtClean="0">
                <a:latin typeface="Comic Sans MS" pitchFamily="66" charset="0"/>
              </a:rPr>
              <a:t> des Z(t) entre 1979 et t=1988,…2011</a:t>
            </a:r>
          </a:p>
          <a:p>
            <a:pPr marL="342900" indent="-342900">
              <a:buFontTx/>
              <a:buChar char="-"/>
            </a:pPr>
            <a:r>
              <a:rPr lang="en-US" sz="2400" i="1" dirty="0" smtClean="0">
                <a:latin typeface="Comic Sans MS" pitchFamily="66" charset="0"/>
              </a:rPr>
              <a:t>H0 </a:t>
            </a:r>
            <a:r>
              <a:rPr lang="en-US" sz="2400" dirty="0" smtClean="0">
                <a:latin typeface="Comic Sans MS" pitchFamily="66" charset="0"/>
              </a:rPr>
              <a:t>: </a:t>
            </a:r>
            <a:r>
              <a:rPr lang="en-US" sz="2400" dirty="0" err="1" smtClean="0">
                <a:latin typeface="Comic Sans MS" pitchFamily="66" charset="0"/>
              </a:rPr>
              <a:t>tendance</a:t>
            </a:r>
            <a:r>
              <a:rPr lang="en-US" sz="2400" dirty="0" smtClean="0">
                <a:latin typeface="Comic Sans MS" pitchFamily="66" charset="0"/>
              </a:rPr>
              <a:t>(</a:t>
            </a:r>
            <a:r>
              <a:rPr lang="en-US" sz="2400" dirty="0" err="1" smtClean="0">
                <a:latin typeface="Comic Sans MS" pitchFamily="66" charset="0"/>
              </a:rPr>
              <a:t>Z</a:t>
            </a:r>
            <a:r>
              <a:rPr lang="en-US" sz="2400" baseline="-25000" dirty="0" err="1">
                <a:latin typeface="Comic Sans MS" pitchFamily="66" charset="0"/>
              </a:rPr>
              <a:t>o</a:t>
            </a:r>
            <a:r>
              <a:rPr lang="en-US" sz="2400" dirty="0" smtClean="0">
                <a:latin typeface="Comic Sans MS" pitchFamily="66" charset="0"/>
              </a:rPr>
              <a:t>) ≈ </a:t>
            </a:r>
            <a:r>
              <a:rPr lang="en-US" sz="2400" dirty="0" err="1" smtClean="0">
                <a:latin typeface="Comic Sans MS" pitchFamily="66" charset="0"/>
              </a:rPr>
              <a:t>tendance</a:t>
            </a:r>
            <a:r>
              <a:rPr lang="en-US" sz="2400" dirty="0" smtClean="0">
                <a:latin typeface="Comic Sans MS" pitchFamily="66" charset="0"/>
              </a:rPr>
              <a:t>(Z</a:t>
            </a:r>
            <a:r>
              <a:rPr lang="en-US" sz="2400" baseline="-25000" dirty="0" smtClean="0">
                <a:latin typeface="Comic Sans MS" pitchFamily="66" charset="0"/>
              </a:rPr>
              <a:t>n</a:t>
            </a:r>
            <a:r>
              <a:rPr lang="en-US" sz="2400" dirty="0" smtClean="0">
                <a:latin typeface="Comic Sans MS" pitchFamily="66" charset="0"/>
              </a:rPr>
              <a:t>) </a:t>
            </a:r>
            <a:endParaRPr lang="en-US" sz="2400" baseline="-25000" dirty="0" smtClean="0">
              <a:latin typeface="Comic Sans MS" pitchFamily="66" charset="0"/>
            </a:endParaRPr>
          </a:p>
        </p:txBody>
      </p:sp>
    </p:spTree>
    <p:extLst>
      <p:ext uri="{BB962C8B-B14F-4D97-AF65-F5344CB8AC3E}">
        <p14:creationId xmlns:p14="http://schemas.microsoft.com/office/powerpoint/2010/main" val="113027204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25</a:t>
            </a:fld>
            <a:endParaRPr lang="en-US"/>
          </a:p>
        </p:txBody>
      </p:sp>
      <p:sp>
        <p:nvSpPr>
          <p:cNvPr id="5" name="Text Box 45"/>
          <p:cNvSpPr txBox="1">
            <a:spLocks noChangeArrowheads="1"/>
          </p:cNvSpPr>
          <p:nvPr/>
        </p:nvSpPr>
        <p:spPr bwMode="auto">
          <a:xfrm>
            <a:off x="4267200" y="5791200"/>
            <a:ext cx="3409504" cy="430887"/>
          </a:xfrm>
          <a:prstGeom prst="rect">
            <a:avLst/>
          </a:prstGeom>
          <a:noFill/>
          <a:ln w="12700">
            <a:noFill/>
            <a:miter lim="800000"/>
            <a:headEnd/>
            <a:tailEnd/>
          </a:ln>
        </p:spPr>
        <p:txBody>
          <a:bodyPr wrap="square">
            <a:spAutoFit/>
          </a:bodyPr>
          <a:lstStyle/>
          <a:p>
            <a:pPr algn="ctr">
              <a:spcBef>
                <a:spcPct val="50000"/>
              </a:spcBef>
            </a:pPr>
            <a:r>
              <a:rPr lang="en-US" b="0" dirty="0" smtClean="0">
                <a:latin typeface="Arial" pitchFamily="34" charset="0"/>
              </a:rPr>
              <a:t>Fingerprint multi-</a:t>
            </a:r>
            <a:r>
              <a:rPr lang="en-US" dirty="0" err="1" smtClean="0">
                <a:latin typeface="Arial" pitchFamily="34" charset="0"/>
              </a:rPr>
              <a:t>m</a:t>
            </a:r>
            <a:r>
              <a:rPr lang="en-US" b="0" dirty="0" err="1" smtClean="0">
                <a:latin typeface="Arial" pitchFamily="34" charset="0"/>
              </a:rPr>
              <a:t>odèle</a:t>
            </a:r>
            <a:endParaRPr lang="en-US" b="0" dirty="0">
              <a:latin typeface="Arial" pitchFamily="34" charset="0"/>
            </a:endParaRPr>
          </a:p>
        </p:txBody>
      </p:sp>
      <p:pic>
        <p:nvPicPr>
          <p:cNvPr id="6" name="Picture 5" descr="BASE200_TLS_geof1.jpg"/>
          <p:cNvPicPr>
            <a:picLocks noChangeAspect="1"/>
          </p:cNvPicPr>
          <p:nvPr/>
        </p:nvPicPr>
        <p:blipFill rotWithShape="1">
          <a:blip r:embed="rId2">
            <a:extLst>
              <a:ext uri="{28A0092B-C50C-407E-A947-70E740481C1C}">
                <a14:useLocalDpi xmlns:a14="http://schemas.microsoft.com/office/drawing/2010/main" val="0"/>
              </a:ext>
            </a:extLst>
          </a:blip>
          <a:srcRect t="-1" b="16471"/>
          <a:stretch/>
        </p:blipFill>
        <p:spPr>
          <a:xfrm>
            <a:off x="4621977" y="4383735"/>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7" name="Group 1"/>
          <p:cNvGrpSpPr/>
          <p:nvPr/>
        </p:nvGrpSpPr>
        <p:grpSpPr>
          <a:xfrm>
            <a:off x="762000" y="1295400"/>
            <a:ext cx="4434840" cy="3124200"/>
            <a:chOff x="899160" y="1828800"/>
            <a:chExt cx="4434840" cy="3124200"/>
          </a:xfrm>
        </p:grpSpPr>
        <p:pic>
          <p:nvPicPr>
            <p:cNvPr id="8" name="Picture 11" descr="BASE200_TLS_ceof2.jpg"/>
            <p:cNvPicPr>
              <a:picLocks noChangeAspect="1"/>
            </p:cNvPicPr>
            <p:nvPr/>
          </p:nvPicPr>
          <p:blipFill rotWithShape="1">
            <a:blip r:embed="rId3">
              <a:extLst>
                <a:ext uri="{28A0092B-C50C-407E-A947-70E740481C1C}">
                  <a14:useLocalDpi xmlns:a14="http://schemas.microsoft.com/office/drawing/2010/main" val="0"/>
                </a:ext>
              </a:extLst>
            </a:blip>
            <a:srcRect t="-1" b="16471"/>
            <a:stretch/>
          </p:blipFill>
          <p:spPr>
            <a:xfrm>
              <a:off x="899160" y="1828800"/>
              <a:ext cx="2606040" cy="1332404"/>
            </a:xfrm>
            <a:prstGeom prst="rect">
              <a:avLst/>
            </a:prstGeom>
          </p:spPr>
        </p:pic>
        <p:pic>
          <p:nvPicPr>
            <p:cNvPr id="9" name="Picture 10" descr="BASE200_TLS_ceof3.jpg"/>
            <p:cNvPicPr>
              <a:picLocks noChangeAspect="1"/>
            </p:cNvPicPr>
            <p:nvPr/>
          </p:nvPicPr>
          <p:blipFill rotWithShape="1">
            <a:blip r:embed="rId4">
              <a:extLst>
                <a:ext uri="{28A0092B-C50C-407E-A947-70E740481C1C}">
                  <a14:useLocalDpi xmlns:a14="http://schemas.microsoft.com/office/drawing/2010/main" val="0"/>
                </a:ext>
              </a:extLst>
            </a:blip>
            <a:srcRect t="-1" b="16471"/>
            <a:stretch/>
          </p:blipFill>
          <p:spPr>
            <a:xfrm>
              <a:off x="1127760" y="2057400"/>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9" descr="BASE200_TLS_ceof1.jpg"/>
            <p:cNvPicPr>
              <a:picLocks noChangeAspect="1"/>
            </p:cNvPicPr>
            <p:nvPr/>
          </p:nvPicPr>
          <p:blipFill rotWithShape="1">
            <a:blip r:embed="rId5">
              <a:extLst>
                <a:ext uri="{28A0092B-C50C-407E-A947-70E740481C1C}">
                  <a14:useLocalDpi xmlns:a14="http://schemas.microsoft.com/office/drawing/2010/main" val="0"/>
                </a:ext>
              </a:extLst>
            </a:blip>
            <a:srcRect t="-1" b="16471"/>
            <a:stretch/>
          </p:blipFill>
          <p:spPr>
            <a:xfrm>
              <a:off x="1356360" y="2286000"/>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6" descr="RSS_tls_trend.tif"/>
            <p:cNvPicPr>
              <a:picLocks noChangeAspect="1"/>
            </p:cNvPicPr>
            <p:nvPr/>
          </p:nvPicPr>
          <p:blipFill rotWithShape="1">
            <a:blip r:embed="rId6">
              <a:alphaModFix/>
              <a:extLst>
                <a:ext uri="{28A0092B-C50C-407E-A947-70E740481C1C}">
                  <a14:useLocalDpi xmlns:a14="http://schemas.microsoft.com/office/drawing/2010/main" val="0"/>
                </a:ext>
              </a:extLst>
            </a:blip>
            <a:srcRect t="1" b="16351"/>
            <a:stretch/>
          </p:blipFill>
          <p:spPr>
            <a:xfrm>
              <a:off x="1584960" y="2512718"/>
              <a:ext cx="2606040" cy="13342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2" descr="UAH_tls_trend.tif"/>
            <p:cNvPicPr>
              <a:picLocks noChangeAspect="1"/>
            </p:cNvPicPr>
            <p:nvPr/>
          </p:nvPicPr>
          <p:blipFill rotWithShape="1">
            <a:blip r:embed="rId7">
              <a:extLst>
                <a:ext uri="{28A0092B-C50C-407E-A947-70E740481C1C}">
                  <a14:useLocalDpi xmlns:a14="http://schemas.microsoft.com/office/drawing/2010/main" val="0"/>
                </a:ext>
              </a:extLst>
            </a:blip>
            <a:srcRect t="1" b="16351"/>
            <a:stretch/>
          </p:blipFill>
          <p:spPr>
            <a:xfrm>
              <a:off x="1813560" y="2743200"/>
              <a:ext cx="2606040" cy="13342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20" descr="STR_tls_trend_new.jpg"/>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t="-1" b="16471"/>
            <a:stretch/>
          </p:blipFill>
          <p:spPr>
            <a:xfrm>
              <a:off x="2042160" y="2934796"/>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21" descr="STR_tls_trend_new.jpg"/>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t="-1" b="16471"/>
            <a:stretch/>
          </p:blipFill>
          <p:spPr>
            <a:xfrm>
              <a:off x="2270760" y="3163396"/>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5" name="Picture 22" descr="STR_tls_trend_new.jpg"/>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t="-1" b="16471"/>
            <a:stretch/>
          </p:blipFill>
          <p:spPr>
            <a:xfrm>
              <a:off x="2499360" y="3391996"/>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6" name="Picture 13" descr="STR_tls_trend_new.jpg"/>
            <p:cNvPicPr>
              <a:picLocks noChangeAspect="1"/>
            </p:cNvPicPr>
            <p:nvPr/>
          </p:nvPicPr>
          <p:blipFill rotWithShape="1">
            <a:blip r:embed="rId8">
              <a:extLst>
                <a:ext uri="{28A0092B-C50C-407E-A947-70E740481C1C}">
                  <a14:useLocalDpi xmlns:a14="http://schemas.microsoft.com/office/drawing/2010/main" val="0"/>
                </a:ext>
              </a:extLst>
            </a:blip>
            <a:srcRect t="-1" b="16471"/>
            <a:stretch/>
          </p:blipFill>
          <p:spPr>
            <a:xfrm>
              <a:off x="2727960" y="3620596"/>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7" name="TextBox 24"/>
          <p:cNvSpPr txBox="1"/>
          <p:nvPr/>
        </p:nvSpPr>
        <p:spPr>
          <a:xfrm>
            <a:off x="452705" y="2320441"/>
            <a:ext cx="646331" cy="338554"/>
          </a:xfrm>
          <a:prstGeom prst="rect">
            <a:avLst/>
          </a:prstGeom>
          <a:noFill/>
        </p:spPr>
        <p:txBody>
          <a:bodyPr wrap="none" rtlCol="0">
            <a:spAutoFit/>
          </a:bodyPr>
          <a:lstStyle/>
          <a:p>
            <a:pPr algn="ctr"/>
            <a:r>
              <a:rPr lang="en-US" sz="1600" b="0" dirty="0" smtClean="0">
                <a:latin typeface="Helvetica"/>
                <a:cs typeface="Helvetica"/>
              </a:rPr>
              <a:t>1980</a:t>
            </a:r>
            <a:endParaRPr lang="en-US" sz="1600" b="0" dirty="0">
              <a:latin typeface="Helvetica"/>
              <a:cs typeface="Helvetica"/>
            </a:endParaRPr>
          </a:p>
        </p:txBody>
      </p:sp>
      <p:sp>
        <p:nvSpPr>
          <p:cNvPr id="18" name="TextBox 36"/>
          <p:cNvSpPr txBox="1"/>
          <p:nvPr/>
        </p:nvSpPr>
        <p:spPr>
          <a:xfrm>
            <a:off x="681584" y="2549041"/>
            <a:ext cx="641121" cy="338554"/>
          </a:xfrm>
          <a:prstGeom prst="rect">
            <a:avLst/>
          </a:prstGeom>
          <a:noFill/>
        </p:spPr>
        <p:txBody>
          <a:bodyPr wrap="none" rtlCol="0">
            <a:spAutoFit/>
          </a:bodyPr>
          <a:lstStyle/>
          <a:p>
            <a:pPr algn="ctr"/>
            <a:r>
              <a:rPr lang="en-US" sz="1600" b="0" dirty="0" smtClean="0">
                <a:latin typeface="Helvetica"/>
                <a:cs typeface="Helvetica"/>
              </a:rPr>
              <a:t>1981</a:t>
            </a:r>
            <a:endParaRPr lang="en-US" sz="1600" b="0" dirty="0">
              <a:latin typeface="Helvetica"/>
              <a:cs typeface="Helvetica"/>
            </a:endParaRPr>
          </a:p>
        </p:txBody>
      </p:sp>
      <p:sp>
        <p:nvSpPr>
          <p:cNvPr id="19" name="TextBox 37"/>
          <p:cNvSpPr txBox="1"/>
          <p:nvPr/>
        </p:nvSpPr>
        <p:spPr>
          <a:xfrm>
            <a:off x="874127" y="2766241"/>
            <a:ext cx="646331" cy="338554"/>
          </a:xfrm>
          <a:prstGeom prst="rect">
            <a:avLst/>
          </a:prstGeom>
          <a:noFill/>
        </p:spPr>
        <p:txBody>
          <a:bodyPr wrap="none" rtlCol="0">
            <a:spAutoFit/>
          </a:bodyPr>
          <a:lstStyle/>
          <a:p>
            <a:pPr algn="ctr"/>
            <a:r>
              <a:rPr lang="en-US" sz="1600" b="0" dirty="0" smtClean="0">
                <a:latin typeface="Helvetica"/>
                <a:cs typeface="Helvetica"/>
              </a:rPr>
              <a:t>1982</a:t>
            </a:r>
            <a:endParaRPr lang="en-US" sz="1600" b="0" dirty="0">
              <a:latin typeface="Helvetica"/>
              <a:cs typeface="Helvetica"/>
            </a:endParaRPr>
          </a:p>
        </p:txBody>
      </p:sp>
      <p:sp>
        <p:nvSpPr>
          <p:cNvPr id="20" name="TextBox 38"/>
          <p:cNvSpPr txBox="1"/>
          <p:nvPr/>
        </p:nvSpPr>
        <p:spPr>
          <a:xfrm>
            <a:off x="1143715" y="3006241"/>
            <a:ext cx="641121" cy="338554"/>
          </a:xfrm>
          <a:prstGeom prst="rect">
            <a:avLst/>
          </a:prstGeom>
          <a:noFill/>
        </p:spPr>
        <p:txBody>
          <a:bodyPr wrap="none" rtlCol="0">
            <a:spAutoFit/>
          </a:bodyPr>
          <a:lstStyle/>
          <a:p>
            <a:pPr algn="ctr"/>
            <a:r>
              <a:rPr lang="en-US" sz="1600" b="0" dirty="0" smtClean="0">
                <a:latin typeface="Helvetica"/>
                <a:cs typeface="Helvetica"/>
              </a:rPr>
              <a:t>1983</a:t>
            </a:r>
            <a:endParaRPr lang="en-US" sz="1600" b="0" dirty="0">
              <a:latin typeface="Helvetica"/>
              <a:cs typeface="Helvetica"/>
            </a:endParaRPr>
          </a:p>
        </p:txBody>
      </p:sp>
      <p:sp>
        <p:nvSpPr>
          <p:cNvPr id="21" name="TextBox 39"/>
          <p:cNvSpPr txBox="1"/>
          <p:nvPr/>
        </p:nvSpPr>
        <p:spPr>
          <a:xfrm>
            <a:off x="1545594" y="3197521"/>
            <a:ext cx="466294" cy="338554"/>
          </a:xfrm>
          <a:prstGeom prst="rect">
            <a:avLst/>
          </a:prstGeom>
          <a:noFill/>
        </p:spPr>
        <p:txBody>
          <a:bodyPr wrap="none" rtlCol="0">
            <a:spAutoFit/>
          </a:bodyPr>
          <a:lstStyle/>
          <a:p>
            <a:pPr algn="ctr"/>
            <a:r>
              <a:rPr lang="en-US" sz="1600" b="0" dirty="0" smtClean="0">
                <a:latin typeface="Wingdings"/>
                <a:ea typeface="Wingdings"/>
                <a:cs typeface="Wingdings"/>
                <a:sym typeface="Wingdings"/>
              </a:rPr>
              <a:t></a:t>
            </a:r>
            <a:endParaRPr lang="en-US" sz="1600" b="0" dirty="0">
              <a:latin typeface="Helvetica"/>
              <a:cs typeface="Helvetica"/>
            </a:endParaRPr>
          </a:p>
        </p:txBody>
      </p:sp>
      <p:sp>
        <p:nvSpPr>
          <p:cNvPr id="22" name="TextBox 2"/>
          <p:cNvSpPr txBox="1"/>
          <p:nvPr/>
        </p:nvSpPr>
        <p:spPr>
          <a:xfrm>
            <a:off x="243542" y="2094755"/>
            <a:ext cx="646331" cy="338554"/>
          </a:xfrm>
          <a:prstGeom prst="rect">
            <a:avLst/>
          </a:prstGeom>
          <a:noFill/>
        </p:spPr>
        <p:txBody>
          <a:bodyPr wrap="none" rtlCol="0">
            <a:spAutoFit/>
          </a:bodyPr>
          <a:lstStyle/>
          <a:p>
            <a:pPr algn="ctr"/>
            <a:r>
              <a:rPr lang="en-US" sz="1600" b="0" dirty="0" smtClean="0">
                <a:latin typeface="Helvetica"/>
                <a:cs typeface="Helvetica"/>
              </a:rPr>
              <a:t>1979</a:t>
            </a:r>
            <a:endParaRPr lang="en-US" sz="1600" b="0" dirty="0">
              <a:latin typeface="Helvetica"/>
              <a:cs typeface="Helvetica"/>
            </a:endParaRPr>
          </a:p>
        </p:txBody>
      </p:sp>
      <p:sp>
        <p:nvSpPr>
          <p:cNvPr id="23" name="TextBox 23"/>
          <p:cNvSpPr txBox="1"/>
          <p:nvPr/>
        </p:nvSpPr>
        <p:spPr>
          <a:xfrm>
            <a:off x="1775742" y="3442441"/>
            <a:ext cx="466294" cy="338554"/>
          </a:xfrm>
          <a:prstGeom prst="rect">
            <a:avLst/>
          </a:prstGeom>
          <a:noFill/>
        </p:spPr>
        <p:txBody>
          <a:bodyPr wrap="none" rtlCol="0">
            <a:spAutoFit/>
          </a:bodyPr>
          <a:lstStyle/>
          <a:p>
            <a:pPr algn="ctr"/>
            <a:r>
              <a:rPr lang="en-US" sz="1600" b="0" dirty="0" smtClean="0">
                <a:latin typeface="Wingdings"/>
                <a:ea typeface="Wingdings"/>
                <a:cs typeface="Wingdings"/>
                <a:sym typeface="Wingdings"/>
              </a:rPr>
              <a:t></a:t>
            </a:r>
            <a:endParaRPr lang="en-US" sz="1600" b="0" dirty="0">
              <a:latin typeface="Helvetica"/>
              <a:cs typeface="Helvetica"/>
            </a:endParaRPr>
          </a:p>
        </p:txBody>
      </p:sp>
      <p:sp>
        <p:nvSpPr>
          <p:cNvPr id="24" name="TextBox 25"/>
          <p:cNvSpPr txBox="1"/>
          <p:nvPr/>
        </p:nvSpPr>
        <p:spPr>
          <a:xfrm>
            <a:off x="2005890" y="3674161"/>
            <a:ext cx="466294" cy="338554"/>
          </a:xfrm>
          <a:prstGeom prst="rect">
            <a:avLst/>
          </a:prstGeom>
          <a:noFill/>
        </p:spPr>
        <p:txBody>
          <a:bodyPr wrap="none" rtlCol="0">
            <a:spAutoFit/>
          </a:bodyPr>
          <a:lstStyle/>
          <a:p>
            <a:pPr algn="ctr"/>
            <a:r>
              <a:rPr lang="en-US" sz="1600" b="0" dirty="0" smtClean="0">
                <a:latin typeface="Wingdings"/>
                <a:ea typeface="Wingdings"/>
                <a:cs typeface="Wingdings"/>
                <a:sym typeface="Wingdings"/>
              </a:rPr>
              <a:t></a:t>
            </a:r>
            <a:endParaRPr lang="en-US" sz="1600" b="0" dirty="0">
              <a:latin typeface="Helvetica"/>
              <a:cs typeface="Helvetica"/>
            </a:endParaRPr>
          </a:p>
        </p:txBody>
      </p:sp>
      <p:sp>
        <p:nvSpPr>
          <p:cNvPr id="25" name="TextBox 26"/>
          <p:cNvSpPr txBox="1"/>
          <p:nvPr/>
        </p:nvSpPr>
        <p:spPr>
          <a:xfrm>
            <a:off x="2110836" y="3894721"/>
            <a:ext cx="625993" cy="338554"/>
          </a:xfrm>
          <a:prstGeom prst="rect">
            <a:avLst/>
          </a:prstGeom>
          <a:noFill/>
        </p:spPr>
        <p:txBody>
          <a:bodyPr wrap="none" rtlCol="0">
            <a:spAutoFit/>
          </a:bodyPr>
          <a:lstStyle/>
          <a:p>
            <a:pPr algn="ctr"/>
            <a:r>
              <a:rPr lang="en-US" sz="1600" b="0" dirty="0" smtClean="0">
                <a:latin typeface="Helvetica"/>
                <a:ea typeface="Wingdings"/>
                <a:cs typeface="Helvetica"/>
                <a:sym typeface="Wingdings"/>
              </a:rPr>
              <a:t>2011</a:t>
            </a:r>
            <a:endParaRPr lang="en-US" sz="1600" b="0" dirty="0">
              <a:latin typeface="Helvetica"/>
              <a:cs typeface="Helvetica"/>
            </a:endParaRPr>
          </a:p>
        </p:txBody>
      </p:sp>
      <p:sp>
        <p:nvSpPr>
          <p:cNvPr id="26" name="AutoShape 30"/>
          <p:cNvSpPr>
            <a:spLocks noChangeArrowheads="1"/>
          </p:cNvSpPr>
          <p:nvPr/>
        </p:nvSpPr>
        <p:spPr bwMode="auto">
          <a:xfrm rot="5400000">
            <a:off x="3743325" y="4464607"/>
            <a:ext cx="857250" cy="8001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en-US"/>
          </a:p>
        </p:txBody>
      </p:sp>
      <p:sp>
        <p:nvSpPr>
          <p:cNvPr id="27" name="Text Box 45"/>
          <p:cNvSpPr txBox="1">
            <a:spLocks noChangeArrowheads="1"/>
          </p:cNvSpPr>
          <p:nvPr/>
        </p:nvSpPr>
        <p:spPr bwMode="auto">
          <a:xfrm>
            <a:off x="3962400" y="2069068"/>
            <a:ext cx="5105400" cy="430887"/>
          </a:xfrm>
          <a:prstGeom prst="rect">
            <a:avLst/>
          </a:prstGeom>
          <a:noFill/>
          <a:ln w="12700">
            <a:noFill/>
            <a:miter lim="800000"/>
            <a:headEnd/>
            <a:tailEnd/>
          </a:ln>
        </p:spPr>
        <p:txBody>
          <a:bodyPr wrap="square">
            <a:spAutoFit/>
          </a:bodyPr>
          <a:lstStyle/>
          <a:p>
            <a:pPr>
              <a:spcBef>
                <a:spcPct val="50000"/>
              </a:spcBef>
            </a:pPr>
            <a:r>
              <a:rPr lang="en-US" b="0" dirty="0" smtClean="0">
                <a:latin typeface="Arial" pitchFamily="34" charset="0"/>
              </a:rPr>
              <a:t>Observations et simulations </a:t>
            </a:r>
            <a:r>
              <a:rPr lang="en-US" b="0" dirty="0" err="1" smtClean="0">
                <a:latin typeface="Arial" pitchFamily="34" charset="0"/>
              </a:rPr>
              <a:t>historiques</a:t>
            </a:r>
            <a:endParaRPr lang="en-US" b="0" dirty="0">
              <a:latin typeface="Arial" pitchFamily="34" charset="0"/>
            </a:endParaRPr>
          </a:p>
        </p:txBody>
      </p:sp>
      <p:sp>
        <p:nvSpPr>
          <p:cNvPr id="28" name="Text Box 45"/>
          <p:cNvSpPr txBox="1">
            <a:spLocks noChangeArrowheads="1"/>
          </p:cNvSpPr>
          <p:nvPr/>
        </p:nvSpPr>
        <p:spPr bwMode="auto">
          <a:xfrm>
            <a:off x="1371600" y="4876800"/>
            <a:ext cx="2263140" cy="769441"/>
          </a:xfrm>
          <a:prstGeom prst="rect">
            <a:avLst/>
          </a:prstGeom>
          <a:noFill/>
          <a:ln w="12700">
            <a:noFill/>
            <a:miter lim="800000"/>
            <a:headEnd/>
            <a:tailEnd/>
          </a:ln>
        </p:spPr>
        <p:txBody>
          <a:bodyPr wrap="square">
            <a:spAutoFit/>
          </a:bodyPr>
          <a:lstStyle/>
          <a:p>
            <a:pPr algn="ctr">
              <a:spcBef>
                <a:spcPct val="50000"/>
              </a:spcBef>
            </a:pPr>
            <a:r>
              <a:rPr lang="en-US" b="0" dirty="0" smtClean="0">
                <a:latin typeface="Arial" pitchFamily="34" charset="0"/>
              </a:rPr>
              <a:t>Projection </a:t>
            </a:r>
            <a:r>
              <a:rPr lang="en-US" dirty="0" err="1" smtClean="0">
                <a:latin typeface="Arial" pitchFamily="34" charset="0"/>
              </a:rPr>
              <a:t>sur</a:t>
            </a:r>
            <a:r>
              <a:rPr lang="en-US" b="0" dirty="0" smtClean="0">
                <a:latin typeface="Arial" pitchFamily="34" charset="0"/>
              </a:rPr>
              <a:t> le </a:t>
            </a:r>
            <a:r>
              <a:rPr lang="en-US" b="0" dirty="0">
                <a:latin typeface="Arial" pitchFamily="34" charset="0"/>
              </a:rPr>
              <a:t>fingerprint</a:t>
            </a:r>
          </a:p>
        </p:txBody>
      </p:sp>
      <p:sp>
        <p:nvSpPr>
          <p:cNvPr id="29"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err="1" smtClean="0">
                <a:solidFill>
                  <a:srgbClr val="FF9900"/>
                </a:solidFill>
                <a:latin typeface="Comic Sans MS" pitchFamily="66" charset="0"/>
              </a:rPr>
              <a:t>Z</a:t>
            </a:r>
            <a:r>
              <a:rPr lang="en-US" sz="3600" b="1" i="1" baseline="-25000" dirty="0" err="1" smtClean="0">
                <a:solidFill>
                  <a:srgbClr val="FF9900"/>
                </a:solidFill>
                <a:latin typeface="Comic Sans MS" pitchFamily="66" charset="0"/>
              </a:rPr>
              <a:t>o</a:t>
            </a:r>
            <a:r>
              <a:rPr lang="en-US" sz="3600" b="1" i="1" dirty="0" smtClean="0">
                <a:solidFill>
                  <a:srgbClr val="FF9900"/>
                </a:solidFill>
                <a:latin typeface="Comic Sans MS" pitchFamily="66" charset="0"/>
              </a:rPr>
              <a:t>(t)</a:t>
            </a:r>
            <a:r>
              <a:rPr lang="en-US" sz="3600" i="1" dirty="0" smtClean="0">
                <a:solidFill>
                  <a:srgbClr val="FF9900"/>
                </a:solidFill>
                <a:latin typeface="Comic Sans MS" pitchFamily="66" charset="0"/>
              </a:rPr>
              <a:t> </a:t>
            </a:r>
            <a:r>
              <a:rPr lang="en-US" sz="3600" b="1" i="1" dirty="0" smtClean="0">
                <a:solidFill>
                  <a:srgbClr val="FF9900"/>
                </a:solidFill>
                <a:latin typeface="Comic Sans MS" pitchFamily="66" charset="0"/>
              </a:rPr>
              <a:t>et </a:t>
            </a:r>
            <a:r>
              <a:rPr lang="en-US" sz="3600" b="1" i="1" dirty="0" err="1" smtClean="0">
                <a:solidFill>
                  <a:srgbClr val="FF9900"/>
                </a:solidFill>
                <a:latin typeface="Comic Sans MS" pitchFamily="66" charset="0"/>
              </a:rPr>
              <a:t>Z</a:t>
            </a:r>
            <a:r>
              <a:rPr lang="en-US" sz="3600" b="1" i="1" baseline="-25000" dirty="0" err="1" smtClean="0">
                <a:solidFill>
                  <a:srgbClr val="FF9900"/>
                </a:solidFill>
                <a:latin typeface="Comic Sans MS" pitchFamily="66" charset="0"/>
              </a:rPr>
              <a:t>m</a:t>
            </a:r>
            <a:r>
              <a:rPr lang="en-US" sz="3600" b="1" i="1" dirty="0" smtClean="0">
                <a:solidFill>
                  <a:srgbClr val="FF9900"/>
                </a:solidFill>
                <a:latin typeface="Comic Sans MS" pitchFamily="66" charset="0"/>
              </a:rPr>
              <a:t>(t)</a:t>
            </a:r>
            <a:endParaRPr lang="en-US" sz="3600" b="1" i="1" dirty="0">
              <a:solidFill>
                <a:srgbClr val="FF9900"/>
              </a:solidFill>
              <a:latin typeface="Comic Sans MS" pitchFamily="66" charset="0"/>
            </a:endParaRPr>
          </a:p>
        </p:txBody>
      </p:sp>
    </p:spTree>
    <p:extLst>
      <p:ext uri="{BB962C8B-B14F-4D97-AF65-F5344CB8AC3E}">
        <p14:creationId xmlns:p14="http://schemas.microsoft.com/office/powerpoint/2010/main" val="30628715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26</a:t>
            </a:fld>
            <a:endParaRPr lang="en-US"/>
          </a:p>
        </p:txBody>
      </p:sp>
      <p:sp>
        <p:nvSpPr>
          <p:cNvPr id="3" name="Slide Number Placeholder 3"/>
          <p:cNvSpPr txBox="1">
            <a:spLocks/>
          </p:cNvSpPr>
          <p:nvPr/>
        </p:nvSpPr>
        <p:spPr bwMode="auto">
          <a:xfrm>
            <a:off x="6934200" y="63055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l" rtl="0" fontAlgn="base">
              <a:lnSpc>
                <a:spcPct val="100000"/>
              </a:lnSpc>
              <a:spcBef>
                <a:spcPct val="0"/>
              </a:spcBef>
              <a:spcAft>
                <a:spcPct val="0"/>
              </a:spcAft>
              <a:buFontTx/>
              <a:buNone/>
              <a:defRPr sz="1400" kern="1200">
                <a:solidFill>
                  <a:schemeClr val="tx1"/>
                </a:solidFill>
                <a:effectLst/>
                <a:latin typeface="+mn-lt"/>
                <a:ea typeface="+mn-ea"/>
                <a:cs typeface="+mn-cs"/>
              </a:defRPr>
            </a:lvl1pPr>
            <a:lvl2pPr marL="457200" algn="l" rtl="0" fontAlgn="base">
              <a:spcBef>
                <a:spcPct val="0"/>
              </a:spcBef>
              <a:spcAft>
                <a:spcPct val="0"/>
              </a:spcAft>
              <a:defRPr sz="2200" kern="1200">
                <a:solidFill>
                  <a:schemeClr val="tx1"/>
                </a:solidFill>
                <a:latin typeface="Tahoma" pitchFamily="34" charset="0"/>
                <a:ea typeface="+mn-ea"/>
                <a:cs typeface="+mn-cs"/>
              </a:defRPr>
            </a:lvl2pPr>
            <a:lvl3pPr marL="914400" algn="l" rtl="0" fontAlgn="base">
              <a:spcBef>
                <a:spcPct val="0"/>
              </a:spcBef>
              <a:spcAft>
                <a:spcPct val="0"/>
              </a:spcAft>
              <a:defRPr sz="2200" kern="1200">
                <a:solidFill>
                  <a:schemeClr val="tx1"/>
                </a:solidFill>
                <a:latin typeface="Tahoma" pitchFamily="34" charset="0"/>
                <a:ea typeface="+mn-ea"/>
                <a:cs typeface="+mn-cs"/>
              </a:defRPr>
            </a:lvl3pPr>
            <a:lvl4pPr marL="1371600" algn="l" rtl="0" fontAlgn="base">
              <a:spcBef>
                <a:spcPct val="0"/>
              </a:spcBef>
              <a:spcAft>
                <a:spcPct val="0"/>
              </a:spcAft>
              <a:defRPr sz="2200" kern="1200">
                <a:solidFill>
                  <a:schemeClr val="tx1"/>
                </a:solidFill>
                <a:latin typeface="Tahoma" pitchFamily="34" charset="0"/>
                <a:ea typeface="+mn-ea"/>
                <a:cs typeface="+mn-cs"/>
              </a:defRPr>
            </a:lvl4pPr>
            <a:lvl5pPr marL="1828800" algn="l" rtl="0" fontAlgn="base">
              <a:spcBef>
                <a:spcPct val="0"/>
              </a:spcBef>
              <a:spcAft>
                <a:spcPct val="0"/>
              </a:spcAft>
              <a:defRPr sz="2200" kern="1200">
                <a:solidFill>
                  <a:schemeClr val="tx1"/>
                </a:solidFill>
                <a:latin typeface="Tahoma" pitchFamily="34" charset="0"/>
                <a:ea typeface="+mn-ea"/>
                <a:cs typeface="+mn-cs"/>
              </a:defRPr>
            </a:lvl5pPr>
            <a:lvl6pPr marL="2286000" algn="l" defTabSz="914400" rtl="0" eaLnBrk="1" latinLnBrk="0" hangingPunct="1">
              <a:defRPr sz="2200" kern="1200">
                <a:solidFill>
                  <a:schemeClr val="tx1"/>
                </a:solidFill>
                <a:latin typeface="Tahoma" pitchFamily="34" charset="0"/>
                <a:ea typeface="+mn-ea"/>
                <a:cs typeface="+mn-cs"/>
              </a:defRPr>
            </a:lvl6pPr>
            <a:lvl7pPr marL="2743200" algn="l" defTabSz="914400" rtl="0" eaLnBrk="1" latinLnBrk="0" hangingPunct="1">
              <a:defRPr sz="2200" kern="1200">
                <a:solidFill>
                  <a:schemeClr val="tx1"/>
                </a:solidFill>
                <a:latin typeface="Tahoma" pitchFamily="34" charset="0"/>
                <a:ea typeface="+mn-ea"/>
                <a:cs typeface="+mn-cs"/>
              </a:defRPr>
            </a:lvl7pPr>
            <a:lvl8pPr marL="3200400" algn="l" defTabSz="914400" rtl="0" eaLnBrk="1" latinLnBrk="0" hangingPunct="1">
              <a:defRPr sz="2200" kern="1200">
                <a:solidFill>
                  <a:schemeClr val="tx1"/>
                </a:solidFill>
                <a:latin typeface="Tahoma" pitchFamily="34" charset="0"/>
                <a:ea typeface="+mn-ea"/>
                <a:cs typeface="+mn-cs"/>
              </a:defRPr>
            </a:lvl8pPr>
            <a:lvl9pPr marL="3657600" algn="l" defTabSz="914400" rtl="0" eaLnBrk="1" latinLnBrk="0" hangingPunct="1">
              <a:defRPr sz="2200" kern="1200">
                <a:solidFill>
                  <a:schemeClr val="tx1"/>
                </a:solidFill>
                <a:latin typeface="Tahoma" pitchFamily="34" charset="0"/>
                <a:ea typeface="+mn-ea"/>
                <a:cs typeface="+mn-cs"/>
              </a:defRPr>
            </a:lvl9pPr>
          </a:lstStyle>
          <a:p>
            <a:pPr>
              <a:defRPr/>
            </a:pPr>
            <a:fld id="{225EFFB5-2082-4C22-87D3-93F9A56CD444}" type="slidenum">
              <a:rPr lang="en-US" smtClean="0"/>
              <a:pPr>
                <a:defRPr/>
              </a:pPr>
              <a:t>26</a:t>
            </a:fld>
            <a:endParaRPr lang="en-US"/>
          </a:p>
        </p:txBody>
      </p:sp>
      <p:pic>
        <p:nvPicPr>
          <p:cNvPr id="6" name="Picture 5" descr="BASE200_TLS_geof1.jpg"/>
          <p:cNvPicPr>
            <a:picLocks noChangeAspect="1"/>
          </p:cNvPicPr>
          <p:nvPr/>
        </p:nvPicPr>
        <p:blipFill rotWithShape="1">
          <a:blip r:embed="rId2">
            <a:extLst>
              <a:ext uri="{28A0092B-C50C-407E-A947-70E740481C1C}">
                <a14:useLocalDpi xmlns:a14="http://schemas.microsoft.com/office/drawing/2010/main" val="0"/>
              </a:ext>
            </a:extLst>
          </a:blip>
          <a:srcRect t="-1" b="16471"/>
          <a:stretch/>
        </p:blipFill>
        <p:spPr>
          <a:xfrm>
            <a:off x="4621977" y="4383735"/>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7" name="Picture 11" descr="BASE200_TLS_ceof2.jpg"/>
          <p:cNvPicPr>
            <a:picLocks noChangeAspect="1"/>
          </p:cNvPicPr>
          <p:nvPr/>
        </p:nvPicPr>
        <p:blipFill rotWithShape="1">
          <a:blip r:embed="rId3">
            <a:extLst>
              <a:ext uri="{28A0092B-C50C-407E-A947-70E740481C1C}">
                <a14:useLocalDpi xmlns:a14="http://schemas.microsoft.com/office/drawing/2010/main" val="0"/>
              </a:ext>
            </a:extLst>
          </a:blip>
          <a:srcRect t="-1" b="16471"/>
          <a:stretch/>
        </p:blipFill>
        <p:spPr>
          <a:xfrm>
            <a:off x="762000" y="1295400"/>
            <a:ext cx="2606040" cy="1332404"/>
          </a:xfrm>
          <a:prstGeom prst="rect">
            <a:avLst/>
          </a:prstGeom>
        </p:spPr>
      </p:pic>
      <p:pic>
        <p:nvPicPr>
          <p:cNvPr id="8" name="Picture 10" descr="BASE200_TLS_ceof3.jpg"/>
          <p:cNvPicPr>
            <a:picLocks noChangeAspect="1"/>
          </p:cNvPicPr>
          <p:nvPr/>
        </p:nvPicPr>
        <p:blipFill rotWithShape="1">
          <a:blip r:embed="rId4">
            <a:extLst>
              <a:ext uri="{28A0092B-C50C-407E-A947-70E740481C1C}">
                <a14:useLocalDpi xmlns:a14="http://schemas.microsoft.com/office/drawing/2010/main" val="0"/>
              </a:ext>
            </a:extLst>
          </a:blip>
          <a:srcRect t="-1" b="16471"/>
          <a:stretch/>
        </p:blipFill>
        <p:spPr>
          <a:xfrm>
            <a:off x="990600" y="1524000"/>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9" descr="BASE200_TLS_ceof1.jpg"/>
          <p:cNvPicPr>
            <a:picLocks noChangeAspect="1"/>
          </p:cNvPicPr>
          <p:nvPr/>
        </p:nvPicPr>
        <p:blipFill rotWithShape="1">
          <a:blip r:embed="rId5">
            <a:extLst>
              <a:ext uri="{28A0092B-C50C-407E-A947-70E740481C1C}">
                <a14:useLocalDpi xmlns:a14="http://schemas.microsoft.com/office/drawing/2010/main" val="0"/>
              </a:ext>
            </a:extLst>
          </a:blip>
          <a:srcRect t="-1" b="16471"/>
          <a:stretch/>
        </p:blipFill>
        <p:spPr>
          <a:xfrm>
            <a:off x="1219200" y="1752600"/>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0" name="Picture 6" descr="RSS_tls_trend.tif"/>
          <p:cNvPicPr>
            <a:picLocks noChangeAspect="1"/>
          </p:cNvPicPr>
          <p:nvPr/>
        </p:nvPicPr>
        <p:blipFill rotWithShape="1">
          <a:blip r:embed="rId6">
            <a:alphaModFix/>
            <a:extLst>
              <a:ext uri="{28A0092B-C50C-407E-A947-70E740481C1C}">
                <a14:useLocalDpi xmlns:a14="http://schemas.microsoft.com/office/drawing/2010/main" val="0"/>
              </a:ext>
            </a:extLst>
          </a:blip>
          <a:srcRect t="1" b="16351"/>
          <a:stretch/>
        </p:blipFill>
        <p:spPr>
          <a:xfrm>
            <a:off x="1447800" y="1979318"/>
            <a:ext cx="2606040" cy="13342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2" descr="UAH_tls_trend.tif"/>
          <p:cNvPicPr>
            <a:picLocks noChangeAspect="1"/>
          </p:cNvPicPr>
          <p:nvPr/>
        </p:nvPicPr>
        <p:blipFill rotWithShape="1">
          <a:blip r:embed="rId7">
            <a:extLst>
              <a:ext uri="{28A0092B-C50C-407E-A947-70E740481C1C}">
                <a14:useLocalDpi xmlns:a14="http://schemas.microsoft.com/office/drawing/2010/main" val="0"/>
              </a:ext>
            </a:extLst>
          </a:blip>
          <a:srcRect t="1" b="16351"/>
          <a:stretch/>
        </p:blipFill>
        <p:spPr>
          <a:xfrm>
            <a:off x="1676400" y="2209800"/>
            <a:ext cx="2606040" cy="133428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20" descr="STR_tls_trend_new.jpg"/>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t="-1" b="16471"/>
          <a:stretch/>
        </p:blipFill>
        <p:spPr>
          <a:xfrm>
            <a:off x="1905000" y="2401396"/>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3" name="Picture 21" descr="STR_tls_trend_new.jpg"/>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t="-1" b="16471"/>
          <a:stretch/>
        </p:blipFill>
        <p:spPr>
          <a:xfrm>
            <a:off x="2133600" y="2629996"/>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4" name="Picture 22" descr="STR_tls_trend_new.jpg"/>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t="-1" b="16471"/>
          <a:stretch/>
        </p:blipFill>
        <p:spPr>
          <a:xfrm>
            <a:off x="2362200" y="2858596"/>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5" name="TextBox 24"/>
          <p:cNvSpPr txBox="1"/>
          <p:nvPr/>
        </p:nvSpPr>
        <p:spPr>
          <a:xfrm>
            <a:off x="388585" y="2320441"/>
            <a:ext cx="774571" cy="338554"/>
          </a:xfrm>
          <a:prstGeom prst="rect">
            <a:avLst/>
          </a:prstGeom>
          <a:noFill/>
        </p:spPr>
        <p:txBody>
          <a:bodyPr wrap="none" rtlCol="0">
            <a:spAutoFit/>
          </a:bodyPr>
          <a:lstStyle/>
          <a:p>
            <a:pPr algn="ctr"/>
            <a:r>
              <a:rPr lang="en-US" sz="1600" b="0" dirty="0" smtClean="0">
                <a:latin typeface="Helvetica"/>
                <a:cs typeface="Helvetica"/>
              </a:rPr>
              <a:t>Year 2</a:t>
            </a:r>
            <a:endParaRPr lang="en-US" sz="1600" b="0" dirty="0">
              <a:latin typeface="Helvetica"/>
              <a:cs typeface="Helvetica"/>
            </a:endParaRPr>
          </a:p>
        </p:txBody>
      </p:sp>
      <p:sp>
        <p:nvSpPr>
          <p:cNvPr id="16" name="TextBox 36"/>
          <p:cNvSpPr txBox="1"/>
          <p:nvPr/>
        </p:nvSpPr>
        <p:spPr>
          <a:xfrm>
            <a:off x="616963" y="2549041"/>
            <a:ext cx="770363" cy="338554"/>
          </a:xfrm>
          <a:prstGeom prst="rect">
            <a:avLst/>
          </a:prstGeom>
          <a:noFill/>
        </p:spPr>
        <p:txBody>
          <a:bodyPr wrap="none" rtlCol="0">
            <a:spAutoFit/>
          </a:bodyPr>
          <a:lstStyle/>
          <a:p>
            <a:pPr algn="ctr"/>
            <a:r>
              <a:rPr lang="en-US" sz="1600" b="0" dirty="0" smtClean="0">
                <a:latin typeface="Helvetica"/>
                <a:cs typeface="Helvetica"/>
              </a:rPr>
              <a:t>Year 3</a:t>
            </a:r>
            <a:endParaRPr lang="en-US" sz="1600" b="0" dirty="0">
              <a:latin typeface="Helvetica"/>
              <a:cs typeface="Helvetica"/>
            </a:endParaRPr>
          </a:p>
        </p:txBody>
      </p:sp>
      <p:sp>
        <p:nvSpPr>
          <p:cNvPr id="17" name="TextBox 37"/>
          <p:cNvSpPr txBox="1"/>
          <p:nvPr/>
        </p:nvSpPr>
        <p:spPr>
          <a:xfrm>
            <a:off x="812111" y="2766241"/>
            <a:ext cx="770363" cy="338554"/>
          </a:xfrm>
          <a:prstGeom prst="rect">
            <a:avLst/>
          </a:prstGeom>
          <a:noFill/>
        </p:spPr>
        <p:txBody>
          <a:bodyPr wrap="none" rtlCol="0">
            <a:spAutoFit/>
          </a:bodyPr>
          <a:lstStyle/>
          <a:p>
            <a:pPr algn="ctr"/>
            <a:r>
              <a:rPr lang="en-US" sz="1600" b="0" dirty="0" smtClean="0">
                <a:latin typeface="Helvetica"/>
                <a:cs typeface="Helvetica"/>
              </a:rPr>
              <a:t>Year 4</a:t>
            </a:r>
            <a:endParaRPr lang="en-US" sz="1600" b="0" dirty="0">
              <a:latin typeface="Helvetica"/>
              <a:cs typeface="Helvetica"/>
            </a:endParaRPr>
          </a:p>
        </p:txBody>
      </p:sp>
      <p:sp>
        <p:nvSpPr>
          <p:cNvPr id="18" name="TextBox 38"/>
          <p:cNvSpPr txBox="1"/>
          <p:nvPr/>
        </p:nvSpPr>
        <p:spPr>
          <a:xfrm>
            <a:off x="1076990" y="3006241"/>
            <a:ext cx="774571" cy="338554"/>
          </a:xfrm>
          <a:prstGeom prst="rect">
            <a:avLst/>
          </a:prstGeom>
          <a:noFill/>
        </p:spPr>
        <p:txBody>
          <a:bodyPr wrap="none" rtlCol="0">
            <a:spAutoFit/>
          </a:bodyPr>
          <a:lstStyle/>
          <a:p>
            <a:pPr algn="ctr"/>
            <a:r>
              <a:rPr lang="en-US" sz="1600" b="0" dirty="0" smtClean="0">
                <a:latin typeface="Helvetica"/>
                <a:cs typeface="Helvetica"/>
              </a:rPr>
              <a:t>Year 5</a:t>
            </a:r>
            <a:endParaRPr lang="en-US" sz="1600" b="0" dirty="0">
              <a:latin typeface="Helvetica"/>
              <a:cs typeface="Helvetica"/>
            </a:endParaRPr>
          </a:p>
        </p:txBody>
      </p:sp>
      <p:sp>
        <p:nvSpPr>
          <p:cNvPr id="19" name="TextBox 39"/>
          <p:cNvSpPr txBox="1"/>
          <p:nvPr/>
        </p:nvSpPr>
        <p:spPr>
          <a:xfrm>
            <a:off x="1545594" y="3197521"/>
            <a:ext cx="466294" cy="338554"/>
          </a:xfrm>
          <a:prstGeom prst="rect">
            <a:avLst/>
          </a:prstGeom>
          <a:noFill/>
        </p:spPr>
        <p:txBody>
          <a:bodyPr wrap="none" rtlCol="0">
            <a:spAutoFit/>
          </a:bodyPr>
          <a:lstStyle/>
          <a:p>
            <a:pPr algn="ctr"/>
            <a:r>
              <a:rPr lang="en-US" sz="1600" b="0" dirty="0" smtClean="0">
                <a:latin typeface="Wingdings"/>
                <a:ea typeface="Wingdings"/>
                <a:cs typeface="Wingdings"/>
                <a:sym typeface="Wingdings"/>
              </a:rPr>
              <a:t></a:t>
            </a:r>
            <a:endParaRPr lang="en-US" sz="1600" b="0" dirty="0">
              <a:latin typeface="Helvetica"/>
              <a:cs typeface="Helvetica"/>
            </a:endParaRPr>
          </a:p>
        </p:txBody>
      </p:sp>
      <p:sp>
        <p:nvSpPr>
          <p:cNvPr id="20" name="TextBox 2"/>
          <p:cNvSpPr txBox="1"/>
          <p:nvPr/>
        </p:nvSpPr>
        <p:spPr>
          <a:xfrm>
            <a:off x="181527" y="2094755"/>
            <a:ext cx="770363" cy="338554"/>
          </a:xfrm>
          <a:prstGeom prst="rect">
            <a:avLst/>
          </a:prstGeom>
          <a:noFill/>
        </p:spPr>
        <p:txBody>
          <a:bodyPr wrap="none" rtlCol="0">
            <a:spAutoFit/>
          </a:bodyPr>
          <a:lstStyle/>
          <a:p>
            <a:pPr algn="ctr"/>
            <a:r>
              <a:rPr lang="en-US" sz="1600" b="0" dirty="0" smtClean="0">
                <a:latin typeface="Helvetica"/>
                <a:cs typeface="Helvetica"/>
              </a:rPr>
              <a:t>Year 1</a:t>
            </a:r>
            <a:endParaRPr lang="en-US" sz="1600" b="0" dirty="0">
              <a:latin typeface="Helvetica"/>
              <a:cs typeface="Helvetica"/>
            </a:endParaRPr>
          </a:p>
        </p:txBody>
      </p:sp>
      <p:sp>
        <p:nvSpPr>
          <p:cNvPr id="21" name="TextBox 23"/>
          <p:cNvSpPr txBox="1"/>
          <p:nvPr/>
        </p:nvSpPr>
        <p:spPr>
          <a:xfrm>
            <a:off x="1775742" y="3442441"/>
            <a:ext cx="466294" cy="338554"/>
          </a:xfrm>
          <a:prstGeom prst="rect">
            <a:avLst/>
          </a:prstGeom>
          <a:noFill/>
        </p:spPr>
        <p:txBody>
          <a:bodyPr wrap="none" rtlCol="0">
            <a:spAutoFit/>
          </a:bodyPr>
          <a:lstStyle/>
          <a:p>
            <a:pPr algn="ctr"/>
            <a:r>
              <a:rPr lang="en-US" sz="1600" b="0" dirty="0" smtClean="0">
                <a:latin typeface="Wingdings"/>
                <a:ea typeface="Wingdings"/>
                <a:cs typeface="Wingdings"/>
                <a:sym typeface="Wingdings"/>
              </a:rPr>
              <a:t></a:t>
            </a:r>
            <a:endParaRPr lang="en-US" sz="1600" b="0" dirty="0">
              <a:latin typeface="Helvetica"/>
              <a:cs typeface="Helvetica"/>
            </a:endParaRPr>
          </a:p>
        </p:txBody>
      </p:sp>
      <p:sp>
        <p:nvSpPr>
          <p:cNvPr id="22" name="TextBox 25"/>
          <p:cNvSpPr txBox="1"/>
          <p:nvPr/>
        </p:nvSpPr>
        <p:spPr>
          <a:xfrm>
            <a:off x="2005890" y="3674161"/>
            <a:ext cx="466294" cy="338554"/>
          </a:xfrm>
          <a:prstGeom prst="rect">
            <a:avLst/>
          </a:prstGeom>
          <a:noFill/>
        </p:spPr>
        <p:txBody>
          <a:bodyPr wrap="none" rtlCol="0">
            <a:spAutoFit/>
          </a:bodyPr>
          <a:lstStyle/>
          <a:p>
            <a:pPr algn="ctr"/>
            <a:r>
              <a:rPr lang="en-US" sz="1600" b="0" dirty="0" smtClean="0">
                <a:latin typeface="Wingdings"/>
                <a:ea typeface="Wingdings"/>
                <a:cs typeface="Wingdings"/>
                <a:sym typeface="Wingdings"/>
              </a:rPr>
              <a:t></a:t>
            </a:r>
            <a:endParaRPr lang="en-US" sz="1600" b="0" dirty="0">
              <a:latin typeface="Helvetica"/>
              <a:cs typeface="Helvetica"/>
            </a:endParaRPr>
          </a:p>
        </p:txBody>
      </p:sp>
      <p:sp>
        <p:nvSpPr>
          <p:cNvPr id="23" name="TextBox 26"/>
          <p:cNvSpPr txBox="1"/>
          <p:nvPr/>
        </p:nvSpPr>
        <p:spPr>
          <a:xfrm>
            <a:off x="1752600" y="3894721"/>
            <a:ext cx="1005403" cy="338554"/>
          </a:xfrm>
          <a:prstGeom prst="rect">
            <a:avLst/>
          </a:prstGeom>
          <a:noFill/>
        </p:spPr>
        <p:txBody>
          <a:bodyPr wrap="none" rtlCol="0">
            <a:spAutoFit/>
          </a:bodyPr>
          <a:lstStyle/>
          <a:p>
            <a:pPr algn="ctr"/>
            <a:r>
              <a:rPr lang="en-US" sz="1600" b="0" dirty="0" smtClean="0">
                <a:latin typeface="Helvetica"/>
                <a:ea typeface="Wingdings"/>
                <a:cs typeface="Helvetica"/>
                <a:sym typeface="Wingdings"/>
              </a:rPr>
              <a:t>Year 500</a:t>
            </a:r>
            <a:endParaRPr lang="en-US" sz="1600" b="0" dirty="0">
              <a:latin typeface="Helvetica"/>
              <a:cs typeface="Helvetica"/>
            </a:endParaRPr>
          </a:p>
        </p:txBody>
      </p:sp>
      <p:sp>
        <p:nvSpPr>
          <p:cNvPr id="24" name="AutoShape 30"/>
          <p:cNvSpPr>
            <a:spLocks noChangeArrowheads="1"/>
          </p:cNvSpPr>
          <p:nvPr/>
        </p:nvSpPr>
        <p:spPr bwMode="auto">
          <a:xfrm rot="5400000">
            <a:off x="3743325" y="4464607"/>
            <a:ext cx="857250" cy="800100"/>
          </a:xfrm>
          <a:custGeom>
            <a:avLst/>
            <a:gdLst>
              <a:gd name="G0" fmla="+- 9257 0 0"/>
              <a:gd name="G1" fmla="+- 18514 0 0"/>
              <a:gd name="G2" fmla="+- 7200 0 0"/>
              <a:gd name="G3" fmla="*/ 9257 1 2"/>
              <a:gd name="G4" fmla="+- G3 10800 0"/>
              <a:gd name="G5" fmla="+- 21600 9257 18514"/>
              <a:gd name="G6" fmla="+- 18514 7200 0"/>
              <a:gd name="G7" fmla="*/ G6 1 2"/>
              <a:gd name="G8" fmla="*/ 18514 2 1"/>
              <a:gd name="G9" fmla="+- G8 0 21600"/>
              <a:gd name="G10" fmla="*/ 21600 G0 G1"/>
              <a:gd name="G11" fmla="*/ 21600 G4 G1"/>
              <a:gd name="G12" fmla="*/ 21600 G5 G1"/>
              <a:gd name="G13" fmla="*/ 21600 G7 G1"/>
              <a:gd name="G14" fmla="*/ 18514 1 2"/>
              <a:gd name="G15" fmla="+- G5 0 G4"/>
              <a:gd name="G16" fmla="+- G0 0 G4"/>
              <a:gd name="G17" fmla="*/ G2 G15 G16"/>
              <a:gd name="T0" fmla="*/ 15429 w 21600"/>
              <a:gd name="T1" fmla="*/ 0 h 21600"/>
              <a:gd name="T2" fmla="*/ 9257 w 21600"/>
              <a:gd name="T3" fmla="*/ 7200 h 21600"/>
              <a:gd name="T4" fmla="*/ 0 w 21600"/>
              <a:gd name="T5" fmla="*/ 18001 h 21600"/>
              <a:gd name="T6" fmla="*/ 9257 w 21600"/>
              <a:gd name="T7" fmla="*/ 21600 h 21600"/>
              <a:gd name="T8" fmla="*/ 18514 w 21600"/>
              <a:gd name="T9" fmla="*/ 15000 h 21600"/>
              <a:gd name="T10" fmla="*/ 21600 w 21600"/>
              <a:gd name="T11" fmla="*/ 7200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defRPr/>
            </a:pPr>
            <a:endParaRPr lang="en-US"/>
          </a:p>
        </p:txBody>
      </p:sp>
      <p:sp>
        <p:nvSpPr>
          <p:cNvPr id="25" name="Text Box 45"/>
          <p:cNvSpPr txBox="1">
            <a:spLocks noChangeArrowheads="1"/>
          </p:cNvSpPr>
          <p:nvPr/>
        </p:nvSpPr>
        <p:spPr bwMode="auto">
          <a:xfrm>
            <a:off x="3962400" y="2069068"/>
            <a:ext cx="4343400" cy="430887"/>
          </a:xfrm>
          <a:prstGeom prst="rect">
            <a:avLst/>
          </a:prstGeom>
          <a:noFill/>
          <a:ln w="12700">
            <a:noFill/>
            <a:miter lim="800000"/>
            <a:headEnd/>
            <a:tailEnd/>
          </a:ln>
        </p:spPr>
        <p:txBody>
          <a:bodyPr wrap="square">
            <a:spAutoFit/>
          </a:bodyPr>
          <a:lstStyle/>
          <a:p>
            <a:pPr>
              <a:spcBef>
                <a:spcPct val="50000"/>
              </a:spcBef>
            </a:pPr>
            <a:r>
              <a:rPr lang="en-US" dirty="0" smtClean="0">
                <a:latin typeface="Arial" pitchFamily="34" charset="0"/>
              </a:rPr>
              <a:t>Simulations </a:t>
            </a:r>
            <a:r>
              <a:rPr lang="en-US" dirty="0" err="1" smtClean="0">
                <a:latin typeface="Arial" pitchFamily="34" charset="0"/>
              </a:rPr>
              <a:t>à</a:t>
            </a:r>
            <a:r>
              <a:rPr lang="en-US" dirty="0" smtClean="0">
                <a:latin typeface="Arial" pitchFamily="34" charset="0"/>
              </a:rPr>
              <a:t> </a:t>
            </a:r>
            <a:r>
              <a:rPr lang="en-US" dirty="0" err="1" smtClean="0">
                <a:latin typeface="Arial" pitchFamily="34" charset="0"/>
              </a:rPr>
              <a:t>forçages</a:t>
            </a:r>
            <a:r>
              <a:rPr lang="en-US" dirty="0" smtClean="0">
                <a:latin typeface="Arial" pitchFamily="34" charset="0"/>
              </a:rPr>
              <a:t> constants</a:t>
            </a:r>
            <a:endParaRPr lang="en-US" b="0" dirty="0">
              <a:latin typeface="Arial" pitchFamily="34" charset="0"/>
            </a:endParaRPr>
          </a:p>
        </p:txBody>
      </p:sp>
      <p:pic>
        <p:nvPicPr>
          <p:cNvPr id="27" name="Picture 31" descr="BASE200_TLS_ceof3.jpg"/>
          <p:cNvPicPr>
            <a:picLocks noChangeAspect="1"/>
          </p:cNvPicPr>
          <p:nvPr/>
        </p:nvPicPr>
        <p:blipFill rotWithShape="1">
          <a:blip r:embed="rId4">
            <a:extLst>
              <a:ext uri="{28A0092B-C50C-407E-A947-70E740481C1C}">
                <a14:useLocalDpi xmlns:a14="http://schemas.microsoft.com/office/drawing/2010/main" val="0"/>
              </a:ext>
            </a:extLst>
          </a:blip>
          <a:srcRect t="-1" b="16471"/>
          <a:stretch/>
        </p:blipFill>
        <p:spPr>
          <a:xfrm>
            <a:off x="2590800" y="3087196"/>
            <a:ext cx="2606040" cy="133240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8" name="Text Box 45"/>
          <p:cNvSpPr txBox="1">
            <a:spLocks noChangeArrowheads="1"/>
          </p:cNvSpPr>
          <p:nvPr/>
        </p:nvSpPr>
        <p:spPr bwMode="auto">
          <a:xfrm>
            <a:off x="4267200" y="5791200"/>
            <a:ext cx="3409504" cy="430887"/>
          </a:xfrm>
          <a:prstGeom prst="rect">
            <a:avLst/>
          </a:prstGeom>
          <a:noFill/>
          <a:ln w="12700">
            <a:noFill/>
            <a:miter lim="800000"/>
            <a:headEnd/>
            <a:tailEnd/>
          </a:ln>
        </p:spPr>
        <p:txBody>
          <a:bodyPr wrap="square">
            <a:spAutoFit/>
          </a:bodyPr>
          <a:lstStyle/>
          <a:p>
            <a:pPr algn="ctr">
              <a:spcBef>
                <a:spcPct val="50000"/>
              </a:spcBef>
            </a:pPr>
            <a:r>
              <a:rPr lang="en-US" b="0" dirty="0" smtClean="0">
                <a:latin typeface="Arial" pitchFamily="34" charset="0"/>
              </a:rPr>
              <a:t>Fingerprint multi-</a:t>
            </a:r>
            <a:r>
              <a:rPr lang="en-US" dirty="0" err="1" smtClean="0">
                <a:latin typeface="Arial" pitchFamily="34" charset="0"/>
              </a:rPr>
              <a:t>m</a:t>
            </a:r>
            <a:r>
              <a:rPr lang="en-US" b="0" dirty="0" err="1" smtClean="0">
                <a:latin typeface="Arial" pitchFamily="34" charset="0"/>
              </a:rPr>
              <a:t>odèle</a:t>
            </a:r>
            <a:endParaRPr lang="en-US" b="0" dirty="0">
              <a:latin typeface="Arial" pitchFamily="34" charset="0"/>
            </a:endParaRPr>
          </a:p>
        </p:txBody>
      </p:sp>
      <p:sp>
        <p:nvSpPr>
          <p:cNvPr id="29" name="Text Box 45"/>
          <p:cNvSpPr txBox="1">
            <a:spLocks noChangeArrowheads="1"/>
          </p:cNvSpPr>
          <p:nvPr/>
        </p:nvSpPr>
        <p:spPr bwMode="auto">
          <a:xfrm>
            <a:off x="1371600" y="4876800"/>
            <a:ext cx="2263140" cy="769441"/>
          </a:xfrm>
          <a:prstGeom prst="rect">
            <a:avLst/>
          </a:prstGeom>
          <a:noFill/>
          <a:ln w="12700">
            <a:noFill/>
            <a:miter lim="800000"/>
            <a:headEnd/>
            <a:tailEnd/>
          </a:ln>
        </p:spPr>
        <p:txBody>
          <a:bodyPr wrap="square">
            <a:spAutoFit/>
          </a:bodyPr>
          <a:lstStyle/>
          <a:p>
            <a:pPr algn="ctr">
              <a:spcBef>
                <a:spcPct val="50000"/>
              </a:spcBef>
            </a:pPr>
            <a:r>
              <a:rPr lang="en-US" b="0" dirty="0" smtClean="0">
                <a:latin typeface="Arial" pitchFamily="34" charset="0"/>
              </a:rPr>
              <a:t>Projection </a:t>
            </a:r>
            <a:r>
              <a:rPr lang="en-US" dirty="0" err="1" smtClean="0">
                <a:latin typeface="Arial" pitchFamily="34" charset="0"/>
              </a:rPr>
              <a:t>sur</a:t>
            </a:r>
            <a:r>
              <a:rPr lang="en-US" b="0" dirty="0" smtClean="0">
                <a:latin typeface="Arial" pitchFamily="34" charset="0"/>
              </a:rPr>
              <a:t> le </a:t>
            </a:r>
            <a:r>
              <a:rPr lang="en-US" b="0" dirty="0">
                <a:latin typeface="Arial" pitchFamily="34" charset="0"/>
              </a:rPr>
              <a:t>fingerprint</a:t>
            </a:r>
          </a:p>
        </p:txBody>
      </p:sp>
      <p:sp>
        <p:nvSpPr>
          <p:cNvPr id="30"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smtClean="0">
                <a:solidFill>
                  <a:srgbClr val="FF9900"/>
                </a:solidFill>
                <a:latin typeface="Comic Sans MS" pitchFamily="66" charset="0"/>
              </a:rPr>
              <a:t>Z</a:t>
            </a:r>
            <a:r>
              <a:rPr lang="en-US" sz="3600" b="1" i="1" baseline="-25000" dirty="0" smtClean="0">
                <a:solidFill>
                  <a:srgbClr val="FF9900"/>
                </a:solidFill>
                <a:latin typeface="Comic Sans MS" pitchFamily="66" charset="0"/>
              </a:rPr>
              <a:t>n</a:t>
            </a:r>
            <a:r>
              <a:rPr lang="en-US" sz="3600" b="1" i="1" dirty="0" smtClean="0">
                <a:solidFill>
                  <a:srgbClr val="FF9900"/>
                </a:solidFill>
                <a:latin typeface="Comic Sans MS" pitchFamily="66" charset="0"/>
              </a:rPr>
              <a:t>(t)</a:t>
            </a:r>
            <a:endParaRPr lang="en-US" sz="3600" b="1" i="1" dirty="0">
              <a:solidFill>
                <a:srgbClr val="FF9900"/>
              </a:solidFill>
              <a:latin typeface="Comic Sans MS" pitchFamily="66" charset="0"/>
            </a:endParaRPr>
          </a:p>
        </p:txBody>
      </p:sp>
    </p:spTree>
    <p:extLst>
      <p:ext uri="{BB962C8B-B14F-4D97-AF65-F5344CB8AC3E}">
        <p14:creationId xmlns:p14="http://schemas.microsoft.com/office/powerpoint/2010/main" val="3952479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27</a:t>
            </a:fld>
            <a:endParaRPr lang="en-US"/>
          </a:p>
        </p:txBody>
      </p:sp>
      <p:pic>
        <p:nvPicPr>
          <p:cNvPr id="3" name="Picture 2" descr="obspro24.jpg"/>
          <p:cNvPicPr>
            <a:picLocks noChangeAspect="1"/>
          </p:cNvPicPr>
          <p:nvPr/>
        </p:nvPicPr>
        <p:blipFill rotWithShape="1">
          <a:blip r:embed="rId2" cstate="print">
            <a:extLst>
              <a:ext uri="{28A0092B-C50C-407E-A947-70E740481C1C}">
                <a14:useLocalDpi xmlns:a14="http://schemas.microsoft.com/office/drawing/2010/main" val="0"/>
              </a:ext>
            </a:extLst>
          </a:blip>
          <a:srcRect l="1660" t="13331" r="5612" b="6669"/>
          <a:stretch/>
        </p:blipFill>
        <p:spPr>
          <a:xfrm>
            <a:off x="1143000" y="1188720"/>
            <a:ext cx="7543800" cy="5029200"/>
          </a:xfrm>
          <a:prstGeom prst="rect">
            <a:avLst/>
          </a:prstGeom>
        </p:spPr>
      </p:pic>
      <p:sp>
        <p:nvSpPr>
          <p:cNvPr id="4"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err="1" smtClean="0">
                <a:solidFill>
                  <a:srgbClr val="FF9900"/>
                </a:solidFill>
                <a:latin typeface="Comic Sans MS" pitchFamily="66" charset="0"/>
              </a:rPr>
              <a:t>Tendance</a:t>
            </a:r>
            <a:r>
              <a:rPr lang="en-US" sz="3600" b="1" i="1" dirty="0" smtClean="0">
                <a:solidFill>
                  <a:srgbClr val="FF9900"/>
                </a:solidFill>
                <a:latin typeface="Comic Sans MS" pitchFamily="66" charset="0"/>
              </a:rPr>
              <a:t> </a:t>
            </a:r>
            <a:r>
              <a:rPr lang="en-US" sz="3600" b="1" i="1" dirty="0" err="1" smtClean="0">
                <a:solidFill>
                  <a:srgbClr val="FF9900"/>
                </a:solidFill>
                <a:latin typeface="Comic Sans MS" pitchFamily="66" charset="0"/>
              </a:rPr>
              <a:t>Z</a:t>
            </a:r>
            <a:r>
              <a:rPr lang="en-US" sz="3600" b="1" i="1" baseline="-25000" dirty="0" err="1" smtClean="0">
                <a:solidFill>
                  <a:srgbClr val="FF9900"/>
                </a:solidFill>
                <a:latin typeface="Comic Sans MS" pitchFamily="66" charset="0"/>
              </a:rPr>
              <a:t>o</a:t>
            </a:r>
            <a:r>
              <a:rPr lang="en-US" sz="3600" b="1" i="1" dirty="0" smtClean="0">
                <a:solidFill>
                  <a:srgbClr val="FF9900"/>
                </a:solidFill>
                <a:latin typeface="Comic Sans MS" pitchFamily="66" charset="0"/>
              </a:rPr>
              <a:t>(t)</a:t>
            </a:r>
            <a:r>
              <a:rPr lang="en-US" sz="3600" i="1" dirty="0" smtClean="0">
                <a:solidFill>
                  <a:srgbClr val="FF9900"/>
                </a:solidFill>
                <a:latin typeface="Comic Sans MS" pitchFamily="66" charset="0"/>
              </a:rPr>
              <a:t> - L=10,…33 </a:t>
            </a:r>
            <a:r>
              <a:rPr lang="en-US" sz="3600" i="1" dirty="0" err="1" smtClean="0">
                <a:solidFill>
                  <a:srgbClr val="FF9900"/>
                </a:solidFill>
                <a:latin typeface="Comic Sans MS" pitchFamily="66" charset="0"/>
              </a:rPr>
              <a:t>ans</a:t>
            </a:r>
            <a:endParaRPr lang="en-US" sz="3600" b="1" i="1" dirty="0">
              <a:solidFill>
                <a:srgbClr val="FF9900"/>
              </a:solidFill>
              <a:latin typeface="Comic Sans MS" pitchFamily="66" charset="0"/>
            </a:endParaRPr>
          </a:p>
        </p:txBody>
      </p:sp>
    </p:spTree>
    <p:extLst>
      <p:ext uri="{BB962C8B-B14F-4D97-AF65-F5344CB8AC3E}">
        <p14:creationId xmlns:p14="http://schemas.microsoft.com/office/powerpoint/2010/main" val="395536678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28</a:t>
            </a:fld>
            <a:endParaRPr lang="en-US"/>
          </a:p>
        </p:txBody>
      </p:sp>
      <p:sp>
        <p:nvSpPr>
          <p:cNvPr id="4"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smtClean="0">
                <a:solidFill>
                  <a:srgbClr val="FF9900"/>
                </a:solidFill>
                <a:latin typeface="Comic Sans MS" pitchFamily="66" charset="0"/>
              </a:rPr>
              <a:t>Distribution des </a:t>
            </a:r>
            <a:r>
              <a:rPr lang="en-US" sz="3600" b="1" i="1" dirty="0" err="1" smtClean="0">
                <a:solidFill>
                  <a:srgbClr val="FF9900"/>
                </a:solidFill>
                <a:latin typeface="Comic Sans MS" pitchFamily="66" charset="0"/>
              </a:rPr>
              <a:t>tendances</a:t>
            </a:r>
            <a:r>
              <a:rPr lang="en-US" sz="3600" b="1" i="1" dirty="0" smtClean="0">
                <a:solidFill>
                  <a:srgbClr val="FF9900"/>
                </a:solidFill>
                <a:latin typeface="Comic Sans MS" pitchFamily="66" charset="0"/>
              </a:rPr>
              <a:t> Z</a:t>
            </a:r>
            <a:r>
              <a:rPr lang="en-US" sz="3600" b="1" i="1" baseline="-25000" dirty="0">
                <a:solidFill>
                  <a:srgbClr val="FF9900"/>
                </a:solidFill>
                <a:latin typeface="Comic Sans MS" pitchFamily="66" charset="0"/>
              </a:rPr>
              <a:t>n</a:t>
            </a:r>
            <a:r>
              <a:rPr lang="en-US" sz="3600" b="1" i="1" dirty="0" smtClean="0">
                <a:solidFill>
                  <a:srgbClr val="FF9900"/>
                </a:solidFill>
                <a:latin typeface="Comic Sans MS" pitchFamily="66" charset="0"/>
              </a:rPr>
              <a:t>(t)</a:t>
            </a:r>
            <a:r>
              <a:rPr lang="en-US" sz="3600" i="1" dirty="0" smtClean="0">
                <a:solidFill>
                  <a:srgbClr val="FF9900"/>
                </a:solidFill>
                <a:latin typeface="Comic Sans MS" pitchFamily="66" charset="0"/>
              </a:rPr>
              <a:t> </a:t>
            </a:r>
            <a:endParaRPr lang="en-US" sz="3600" b="1" i="1" dirty="0">
              <a:solidFill>
                <a:srgbClr val="FF9900"/>
              </a:solidFill>
              <a:latin typeface="Comic Sans MS" pitchFamily="66" charset="0"/>
            </a:endParaRPr>
          </a:p>
        </p:txBody>
      </p:sp>
      <p:pic>
        <p:nvPicPr>
          <p:cNvPr id="5" name="Picture 1" descr="piControl2.jpg"/>
          <p:cNvPicPr>
            <a:picLocks noChangeAspect="1"/>
          </p:cNvPicPr>
          <p:nvPr/>
        </p:nvPicPr>
        <p:blipFill rotWithShape="1">
          <a:blip r:embed="rId2" cstate="print">
            <a:extLst>
              <a:ext uri="{28A0092B-C50C-407E-A947-70E740481C1C}">
                <a14:useLocalDpi xmlns:a14="http://schemas.microsoft.com/office/drawing/2010/main" val="0"/>
              </a:ext>
            </a:extLst>
          </a:blip>
          <a:srcRect l="700" t="13334" r="7705" b="5188"/>
          <a:stretch/>
        </p:blipFill>
        <p:spPr>
          <a:xfrm>
            <a:off x="762000" y="1190625"/>
            <a:ext cx="7467600" cy="5133975"/>
          </a:xfrm>
          <a:prstGeom prst="rect">
            <a:avLst/>
          </a:prstGeom>
        </p:spPr>
      </p:pic>
    </p:spTree>
    <p:extLst>
      <p:ext uri="{BB962C8B-B14F-4D97-AF65-F5344CB8AC3E}">
        <p14:creationId xmlns:p14="http://schemas.microsoft.com/office/powerpoint/2010/main" val="344296660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29</a:t>
            </a:fld>
            <a:endParaRPr lang="en-US"/>
          </a:p>
        </p:txBody>
      </p:sp>
      <p:pic>
        <p:nvPicPr>
          <p:cNvPr id="4" name="Picture 1" descr="mit6.jpg"/>
          <p:cNvPicPr>
            <a:picLocks noChangeAspect="1"/>
          </p:cNvPicPr>
          <p:nvPr/>
        </p:nvPicPr>
        <p:blipFill rotWithShape="1">
          <a:blip r:embed="rId2" cstate="print">
            <a:extLst>
              <a:ext uri="{28A0092B-C50C-407E-A947-70E740481C1C}">
                <a14:useLocalDpi xmlns:a14="http://schemas.microsoft.com/office/drawing/2010/main" val="0"/>
              </a:ext>
            </a:extLst>
          </a:blip>
          <a:srcRect t="14216" r="6823" b="39122"/>
          <a:stretch/>
        </p:blipFill>
        <p:spPr>
          <a:xfrm>
            <a:off x="0" y="1371600"/>
            <a:ext cx="7406640" cy="4800600"/>
          </a:xfrm>
          <a:prstGeom prst="rect">
            <a:avLst/>
          </a:prstGeom>
        </p:spPr>
      </p:pic>
      <p:pic>
        <p:nvPicPr>
          <p:cNvPr id="7" name="Picture 5" descr="MT_Fig7.jpg"/>
          <p:cNvPicPr>
            <a:picLocks noChangeAspect="1"/>
          </p:cNvPicPr>
          <p:nvPr/>
        </p:nvPicPr>
        <p:blipFill rotWithShape="1">
          <a:blip r:embed="rId3" cstate="print">
            <a:extLst>
              <a:ext uri="{28A0092B-C50C-407E-A947-70E740481C1C}">
                <a14:useLocalDpi xmlns:a14="http://schemas.microsoft.com/office/drawing/2010/main" val="0"/>
              </a:ext>
            </a:extLst>
          </a:blip>
          <a:srcRect l="75948" t="37320" r="-105" b="9344"/>
          <a:stretch/>
        </p:blipFill>
        <p:spPr>
          <a:xfrm>
            <a:off x="7555800" y="1676400"/>
            <a:ext cx="1471080" cy="4203086"/>
          </a:xfrm>
          <a:prstGeom prst="rect">
            <a:avLst/>
          </a:prstGeom>
        </p:spPr>
      </p:pic>
      <p:sp>
        <p:nvSpPr>
          <p:cNvPr id="8" name="Rectangle 7"/>
          <p:cNvSpPr/>
          <p:nvPr/>
        </p:nvSpPr>
        <p:spPr bwMode="auto">
          <a:xfrm>
            <a:off x="3962400" y="1752600"/>
            <a:ext cx="1828800" cy="762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gency FB" pitchFamily="34" charset="0"/>
            </a:endParaRPr>
          </a:p>
        </p:txBody>
      </p:sp>
      <p:sp>
        <p:nvSpPr>
          <p:cNvPr id="13"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smtClean="0">
                <a:solidFill>
                  <a:srgbClr val="FF9900"/>
                </a:solidFill>
                <a:latin typeface="Comic Sans MS" pitchFamily="66" charset="0"/>
              </a:rPr>
              <a:t>Signal: </a:t>
            </a:r>
            <a:r>
              <a:rPr lang="en-US" sz="3600" b="1" i="1" dirty="0" err="1" smtClean="0">
                <a:solidFill>
                  <a:srgbClr val="FF9900"/>
                </a:solidFill>
                <a:latin typeface="Comic Sans MS" pitchFamily="66" charset="0"/>
              </a:rPr>
              <a:t>tendances</a:t>
            </a:r>
            <a:r>
              <a:rPr lang="en-US" sz="3600" b="1" i="1" dirty="0" smtClean="0">
                <a:solidFill>
                  <a:srgbClr val="FF9900"/>
                </a:solidFill>
                <a:latin typeface="Comic Sans MS" pitchFamily="66" charset="0"/>
              </a:rPr>
              <a:t> des </a:t>
            </a:r>
            <a:r>
              <a:rPr lang="en-US" sz="3600" b="1" i="1" dirty="0" err="1" smtClean="0">
                <a:solidFill>
                  <a:srgbClr val="FF9900"/>
                </a:solidFill>
                <a:latin typeface="Comic Sans MS" pitchFamily="66" charset="0"/>
              </a:rPr>
              <a:t>Z</a:t>
            </a:r>
            <a:r>
              <a:rPr lang="en-US" sz="3600" b="1" i="1" baseline="-25000" dirty="0" err="1" smtClean="0">
                <a:solidFill>
                  <a:srgbClr val="FF9900"/>
                </a:solidFill>
                <a:latin typeface="Comic Sans MS" pitchFamily="66" charset="0"/>
              </a:rPr>
              <a:t>o</a:t>
            </a:r>
            <a:r>
              <a:rPr lang="en-US" sz="3600" b="1" i="1" dirty="0" smtClean="0">
                <a:solidFill>
                  <a:srgbClr val="FF9900"/>
                </a:solidFill>
                <a:latin typeface="Comic Sans MS" pitchFamily="66" charset="0"/>
              </a:rPr>
              <a:t>(t)</a:t>
            </a:r>
            <a:r>
              <a:rPr lang="en-US" sz="3600" i="1" dirty="0" smtClean="0">
                <a:solidFill>
                  <a:srgbClr val="FF9900"/>
                </a:solidFill>
                <a:latin typeface="Comic Sans MS" pitchFamily="66" charset="0"/>
              </a:rPr>
              <a:t> </a:t>
            </a:r>
            <a:r>
              <a:rPr lang="en-US" sz="3600" b="1" i="1" dirty="0" smtClean="0">
                <a:solidFill>
                  <a:srgbClr val="FF9900"/>
                </a:solidFill>
                <a:latin typeface="Comic Sans MS" pitchFamily="66" charset="0"/>
              </a:rPr>
              <a:t>et </a:t>
            </a:r>
            <a:r>
              <a:rPr lang="en-US" sz="3600" b="1" i="1" dirty="0" err="1" smtClean="0">
                <a:solidFill>
                  <a:srgbClr val="FF9900"/>
                </a:solidFill>
                <a:latin typeface="Comic Sans MS" pitchFamily="66" charset="0"/>
              </a:rPr>
              <a:t>Z</a:t>
            </a:r>
            <a:r>
              <a:rPr lang="en-US" sz="3600" b="1" i="1" baseline="-25000" dirty="0" err="1" smtClean="0">
                <a:solidFill>
                  <a:srgbClr val="FF9900"/>
                </a:solidFill>
                <a:latin typeface="Comic Sans MS" pitchFamily="66" charset="0"/>
              </a:rPr>
              <a:t>m</a:t>
            </a:r>
            <a:r>
              <a:rPr lang="en-US" sz="3600" b="1" i="1" dirty="0" smtClean="0">
                <a:solidFill>
                  <a:srgbClr val="FF9900"/>
                </a:solidFill>
                <a:latin typeface="Comic Sans MS" pitchFamily="66" charset="0"/>
              </a:rPr>
              <a:t>(t)</a:t>
            </a:r>
            <a:endParaRPr lang="en-US" sz="3600" b="1" i="1" dirty="0">
              <a:solidFill>
                <a:srgbClr val="FF9900"/>
              </a:solidFill>
              <a:latin typeface="Comic Sans MS" pitchFamily="66" charset="0"/>
            </a:endParaRPr>
          </a:p>
        </p:txBody>
      </p:sp>
      <p:sp>
        <p:nvSpPr>
          <p:cNvPr id="14" name="Text Box 6"/>
          <p:cNvSpPr txBox="1">
            <a:spLocks noChangeArrowheads="1"/>
          </p:cNvSpPr>
          <p:nvPr/>
        </p:nvSpPr>
        <p:spPr bwMode="auto">
          <a:xfrm>
            <a:off x="1371600" y="6324600"/>
            <a:ext cx="6400800" cy="508857"/>
          </a:xfrm>
          <a:prstGeom prst="rect">
            <a:avLst/>
          </a:prstGeom>
          <a:noFill/>
          <a:ln w="28575" algn="ctr">
            <a:noFill/>
            <a:miter lim="800000"/>
            <a:headEnd/>
            <a:tailEnd/>
          </a:ln>
        </p:spPr>
        <p:txBody>
          <a:bodyPr>
            <a:spAutoFit/>
          </a:bodyPr>
          <a:lstStyle/>
          <a:p>
            <a:pPr indent="-609600">
              <a:lnSpc>
                <a:spcPct val="80000"/>
              </a:lnSpc>
              <a:spcBef>
                <a:spcPct val="30000"/>
              </a:spcBef>
            </a:pPr>
            <a:r>
              <a:rPr lang="en-US" sz="1400" b="1" dirty="0" err="1" smtClean="0">
                <a:latin typeface="Arial Bold"/>
              </a:rPr>
              <a:t>Santer</a:t>
            </a:r>
            <a:r>
              <a:rPr lang="en-US" sz="1400" b="1" dirty="0" smtClean="0">
                <a:latin typeface="Arial Bold"/>
              </a:rPr>
              <a:t> </a:t>
            </a:r>
            <a:r>
              <a:rPr lang="en-US" sz="1400" b="1" dirty="0">
                <a:latin typeface="Arial Bold"/>
              </a:rPr>
              <a:t>et al. </a:t>
            </a:r>
            <a:r>
              <a:rPr lang="en-US" sz="1400" b="1" dirty="0" smtClean="0">
                <a:latin typeface="Arial Bold"/>
              </a:rPr>
              <a:t>2013</a:t>
            </a:r>
            <a:r>
              <a:rPr lang="en-US" sz="1400" dirty="0" smtClean="0">
                <a:latin typeface="Arial Bold"/>
              </a:rPr>
              <a:t>: Identifying human influences on atmospheric temperatures.</a:t>
            </a:r>
          </a:p>
          <a:p>
            <a:pPr indent="-609600">
              <a:lnSpc>
                <a:spcPct val="80000"/>
              </a:lnSpc>
              <a:spcBef>
                <a:spcPct val="30000"/>
              </a:spcBef>
            </a:pPr>
            <a:r>
              <a:rPr lang="en-US" sz="1400" dirty="0" smtClean="0">
                <a:latin typeface="Arial Bold"/>
              </a:rPr>
              <a:t>PNAS,  110, 26-33 </a:t>
            </a:r>
            <a:endParaRPr lang="en-US" sz="1400" b="1" i="1" dirty="0">
              <a:latin typeface="Arial Bold"/>
            </a:endParaRPr>
          </a:p>
        </p:txBody>
      </p:sp>
    </p:spTree>
    <p:extLst>
      <p:ext uri="{BB962C8B-B14F-4D97-AF65-F5344CB8AC3E}">
        <p14:creationId xmlns:p14="http://schemas.microsoft.com/office/powerpoint/2010/main" val="34498520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56FCA08-CA41-4EEC-AD20-9F150B2B5F98}" type="slidenum">
              <a:rPr lang="en-US" smtClean="0"/>
              <a:pPr>
                <a:defRPr/>
              </a:pPr>
              <a:t>3</a:t>
            </a:fld>
            <a:endParaRPr lang="en-US" dirty="0"/>
          </a:p>
        </p:txBody>
      </p:sp>
      <p:sp>
        <p:nvSpPr>
          <p:cNvPr id="7" name="Rectangle 2"/>
          <p:cNvSpPr txBox="1">
            <a:spLocks noChangeArrowheads="1"/>
          </p:cNvSpPr>
          <p:nvPr/>
        </p:nvSpPr>
        <p:spPr>
          <a:xfrm>
            <a:off x="228600" y="152400"/>
            <a:ext cx="8686800" cy="685800"/>
          </a:xfrm>
          <a:prstGeom prst="rect">
            <a:avLst/>
          </a:prstGeom>
          <a:effectLst/>
        </p:spPr>
        <p:txBody>
          <a:bodyPr/>
          <a:lstStyle/>
          <a:p>
            <a:pPr algn="ctr">
              <a:defRPr/>
            </a:pPr>
            <a:r>
              <a:rPr lang="en-US" sz="4000" b="1" i="1" kern="0" dirty="0" smtClean="0">
                <a:solidFill>
                  <a:srgbClr val="FF9900"/>
                </a:solidFill>
                <a:latin typeface="Comic Sans MS" pitchFamily="66" charset="0"/>
                <a:ea typeface="+mj-ea"/>
                <a:cs typeface="+mj-cs"/>
              </a:rPr>
              <a:t> La </a:t>
            </a:r>
            <a:r>
              <a:rPr lang="en-US" sz="4000" b="1" i="1" kern="0" dirty="0" err="1" smtClean="0">
                <a:solidFill>
                  <a:srgbClr val="FF9900"/>
                </a:solidFill>
                <a:latin typeface="Comic Sans MS" pitchFamily="66" charset="0"/>
                <a:ea typeface="+mj-ea"/>
                <a:cs typeface="+mj-cs"/>
              </a:rPr>
              <a:t>prévisibilité</a:t>
            </a:r>
            <a:r>
              <a:rPr lang="en-US" sz="4000" b="1" i="1" kern="0" dirty="0" smtClean="0">
                <a:solidFill>
                  <a:srgbClr val="FF9900"/>
                </a:solidFill>
                <a:latin typeface="Comic Sans MS" pitchFamily="66" charset="0"/>
                <a:ea typeface="+mj-ea"/>
                <a:cs typeface="+mj-cs"/>
              </a:rPr>
              <a:t> des </a:t>
            </a:r>
            <a:r>
              <a:rPr lang="en-US" sz="4000" b="1" i="1" kern="0" dirty="0" err="1" smtClean="0">
                <a:solidFill>
                  <a:srgbClr val="FF9900"/>
                </a:solidFill>
                <a:latin typeface="Comic Sans MS" pitchFamily="66" charset="0"/>
                <a:ea typeface="+mj-ea"/>
                <a:cs typeface="+mj-cs"/>
              </a:rPr>
              <a:t>météores</a:t>
            </a:r>
            <a:r>
              <a:rPr lang="en-US" sz="4000" i="1" kern="0" dirty="0" smtClean="0">
                <a:solidFill>
                  <a:srgbClr val="FF9900"/>
                </a:solidFill>
                <a:latin typeface="Comic Sans MS" pitchFamily="66" charset="0"/>
                <a:ea typeface="+mj-ea"/>
                <a:cs typeface="+mj-cs"/>
              </a:rPr>
              <a:t> </a:t>
            </a:r>
            <a:endParaRPr lang="en-US" sz="4000" i="1" kern="0" dirty="0">
              <a:solidFill>
                <a:srgbClr val="FF9900"/>
              </a:solidFill>
              <a:latin typeface="Comic Sans MS" pitchFamily="66" charset="0"/>
              <a:ea typeface="+mj-ea"/>
              <a:cs typeface="+mj-cs"/>
            </a:endParaRPr>
          </a:p>
        </p:txBody>
      </p:sp>
      <p:sp>
        <p:nvSpPr>
          <p:cNvPr id="809988" name="TextBox 7"/>
          <p:cNvSpPr txBox="1">
            <a:spLocks noChangeArrowheads="1"/>
          </p:cNvSpPr>
          <p:nvPr/>
        </p:nvSpPr>
        <p:spPr bwMode="auto">
          <a:xfrm>
            <a:off x="304800" y="1219200"/>
            <a:ext cx="7620000" cy="4540730"/>
          </a:xfrm>
          <a:prstGeom prst="rect">
            <a:avLst/>
          </a:prstGeom>
          <a:noFill/>
          <a:ln w="9525">
            <a:noFill/>
            <a:miter lim="800000"/>
            <a:headEnd/>
            <a:tailEnd/>
          </a:ln>
        </p:spPr>
        <p:txBody>
          <a:bodyPr wrap="square">
            <a:spAutoFit/>
          </a:bodyPr>
          <a:lstStyle/>
          <a:p>
            <a:pPr>
              <a:lnSpc>
                <a:spcPct val="80000"/>
              </a:lnSpc>
              <a:spcBef>
                <a:spcPct val="30000"/>
              </a:spcBef>
            </a:pPr>
            <a:r>
              <a:rPr lang="fr-FR" sz="2400" dirty="0">
                <a:latin typeface="Comic Sans MS"/>
                <a:cs typeface="Comic Sans MS"/>
              </a:rPr>
              <a:t>« </a:t>
            </a:r>
            <a:r>
              <a:rPr lang="fr-FR" sz="2400" b="1" dirty="0" smtClean="0">
                <a:solidFill>
                  <a:srgbClr val="FF0000"/>
                </a:solidFill>
                <a:latin typeface="Comic Sans MS"/>
                <a:cs typeface="Comic Sans MS"/>
              </a:rPr>
              <a:t> </a:t>
            </a:r>
            <a:r>
              <a:rPr lang="fr-FR" sz="2400" dirty="0">
                <a:latin typeface="Comic Sans MS"/>
                <a:cs typeface="Comic Sans MS"/>
              </a:rPr>
              <a:t>By </a:t>
            </a:r>
            <a:r>
              <a:rPr lang="fr-FR" sz="2400" dirty="0" err="1">
                <a:latin typeface="Comic Sans MS"/>
                <a:cs typeface="Comic Sans MS"/>
              </a:rPr>
              <a:t>means</a:t>
            </a:r>
            <a:r>
              <a:rPr lang="fr-FR" sz="2400" dirty="0">
                <a:latin typeface="Comic Sans MS"/>
                <a:cs typeface="Comic Sans MS"/>
              </a:rPr>
              <a:t> of </a:t>
            </a:r>
            <a:r>
              <a:rPr lang="fr-FR" sz="2400" dirty="0" err="1">
                <a:latin typeface="Comic Sans MS"/>
                <a:cs typeface="Comic Sans MS"/>
              </a:rPr>
              <a:t>these</a:t>
            </a:r>
            <a:r>
              <a:rPr lang="fr-FR" sz="2400" dirty="0">
                <a:latin typeface="Comic Sans MS"/>
                <a:cs typeface="Comic Sans MS"/>
              </a:rPr>
              <a:t> </a:t>
            </a:r>
            <a:r>
              <a:rPr lang="fr-FR" sz="2400" dirty="0" err="1">
                <a:latin typeface="Comic Sans MS"/>
                <a:cs typeface="Comic Sans MS"/>
              </a:rPr>
              <a:t>equations</a:t>
            </a:r>
            <a:r>
              <a:rPr lang="fr-FR" sz="2400" dirty="0">
                <a:latin typeface="Comic Sans MS"/>
                <a:cs typeface="Comic Sans MS"/>
              </a:rPr>
              <a:t> </a:t>
            </a:r>
            <a:r>
              <a:rPr lang="fr-FR" sz="2400" dirty="0" err="1">
                <a:latin typeface="Comic Sans MS"/>
                <a:cs typeface="Comic Sans MS"/>
              </a:rPr>
              <a:t>together</a:t>
            </a:r>
            <a:r>
              <a:rPr lang="fr-FR" sz="2400" dirty="0">
                <a:latin typeface="Comic Sans MS"/>
                <a:cs typeface="Comic Sans MS"/>
              </a:rPr>
              <a:t> </a:t>
            </a:r>
            <a:r>
              <a:rPr lang="fr-FR" sz="2400" dirty="0" err="1">
                <a:latin typeface="Comic Sans MS"/>
                <a:cs typeface="Comic Sans MS"/>
              </a:rPr>
              <a:t>with</a:t>
            </a:r>
            <a:r>
              <a:rPr lang="fr-FR" sz="2400" dirty="0">
                <a:latin typeface="Comic Sans MS"/>
                <a:cs typeface="Comic Sans MS"/>
              </a:rPr>
              <a:t> </a:t>
            </a:r>
            <a:r>
              <a:rPr lang="fr-FR" sz="2400" b="1" dirty="0">
                <a:solidFill>
                  <a:srgbClr val="FF0000"/>
                </a:solidFill>
                <a:latin typeface="Comic Sans MS"/>
                <a:cs typeface="Comic Sans MS"/>
              </a:rPr>
              <a:t>the </a:t>
            </a:r>
            <a:r>
              <a:rPr lang="fr-FR" sz="2400" b="1" dirty="0" err="1">
                <a:solidFill>
                  <a:srgbClr val="FF0000"/>
                </a:solidFill>
                <a:latin typeface="Comic Sans MS"/>
                <a:cs typeface="Comic Sans MS"/>
              </a:rPr>
              <a:t>necessary</a:t>
            </a:r>
            <a:r>
              <a:rPr lang="fr-FR" sz="2400" b="1" dirty="0">
                <a:solidFill>
                  <a:srgbClr val="FF0000"/>
                </a:solidFill>
                <a:latin typeface="Comic Sans MS"/>
                <a:cs typeface="Comic Sans MS"/>
              </a:rPr>
              <a:t> </a:t>
            </a:r>
            <a:r>
              <a:rPr lang="fr-FR" sz="2400" b="1" dirty="0" smtClean="0">
                <a:solidFill>
                  <a:srgbClr val="FF0000"/>
                </a:solidFill>
                <a:latin typeface="Comic Sans MS"/>
                <a:cs typeface="Comic Sans MS"/>
              </a:rPr>
              <a:t>initial </a:t>
            </a:r>
            <a:r>
              <a:rPr lang="fr-FR" sz="2400" b="1" dirty="0">
                <a:solidFill>
                  <a:srgbClr val="FF0000"/>
                </a:solidFill>
                <a:latin typeface="Comic Sans MS"/>
                <a:cs typeface="Comic Sans MS"/>
              </a:rPr>
              <a:t>conditions and the data relative to </a:t>
            </a:r>
            <a:r>
              <a:rPr lang="fr-FR" sz="2400" b="1" dirty="0" err="1">
                <a:solidFill>
                  <a:srgbClr val="FF0000"/>
                </a:solidFill>
                <a:latin typeface="Comic Sans MS"/>
                <a:cs typeface="Comic Sans MS"/>
              </a:rPr>
              <a:t>external</a:t>
            </a:r>
            <a:r>
              <a:rPr lang="fr-FR" sz="2400" b="1" dirty="0">
                <a:solidFill>
                  <a:srgbClr val="FF0000"/>
                </a:solidFill>
                <a:latin typeface="Comic Sans MS"/>
                <a:cs typeface="Comic Sans MS"/>
              </a:rPr>
              <a:t> influences</a:t>
            </a:r>
            <a:r>
              <a:rPr lang="fr-FR" sz="2400" dirty="0">
                <a:latin typeface="Comic Sans MS"/>
                <a:cs typeface="Comic Sans MS"/>
              </a:rPr>
              <a:t> the </a:t>
            </a:r>
            <a:r>
              <a:rPr lang="fr-FR" sz="2400" dirty="0" err="1">
                <a:latin typeface="Comic Sans MS"/>
                <a:cs typeface="Comic Sans MS"/>
              </a:rPr>
              <a:t>problems</a:t>
            </a:r>
            <a:r>
              <a:rPr lang="fr-FR" sz="2400" dirty="0">
                <a:latin typeface="Comic Sans MS"/>
                <a:cs typeface="Comic Sans MS"/>
              </a:rPr>
              <a:t> of </a:t>
            </a:r>
            <a:r>
              <a:rPr lang="fr-FR" sz="2400" dirty="0" err="1">
                <a:latin typeface="Comic Sans MS"/>
                <a:cs typeface="Comic Sans MS"/>
              </a:rPr>
              <a:t>dynamic</a:t>
            </a:r>
            <a:r>
              <a:rPr lang="fr-FR" sz="2400" dirty="0">
                <a:latin typeface="Comic Sans MS"/>
                <a:cs typeface="Comic Sans MS"/>
              </a:rPr>
              <a:t> </a:t>
            </a:r>
            <a:r>
              <a:rPr lang="fr-FR" sz="2400" dirty="0" err="1">
                <a:latin typeface="Comic Sans MS"/>
                <a:cs typeface="Comic Sans MS"/>
              </a:rPr>
              <a:t>meteorology</a:t>
            </a:r>
            <a:r>
              <a:rPr lang="fr-FR" sz="2400" dirty="0">
                <a:latin typeface="Comic Sans MS"/>
                <a:cs typeface="Comic Sans MS"/>
              </a:rPr>
              <a:t> </a:t>
            </a:r>
            <a:r>
              <a:rPr lang="fr-FR" sz="2400" dirty="0" err="1">
                <a:latin typeface="Comic Sans MS"/>
                <a:cs typeface="Comic Sans MS"/>
              </a:rPr>
              <a:t>become</a:t>
            </a:r>
            <a:r>
              <a:rPr lang="fr-FR" sz="2400" dirty="0">
                <a:latin typeface="Comic Sans MS"/>
                <a:cs typeface="Comic Sans MS"/>
              </a:rPr>
              <a:t> </a:t>
            </a:r>
            <a:r>
              <a:rPr lang="fr-FR" sz="2400" dirty="0" err="1">
                <a:latin typeface="Comic Sans MS"/>
                <a:cs typeface="Comic Sans MS"/>
              </a:rPr>
              <a:t>definite</a:t>
            </a:r>
            <a:r>
              <a:rPr lang="fr-FR" sz="2400" dirty="0">
                <a:latin typeface="Comic Sans MS"/>
                <a:cs typeface="Comic Sans MS"/>
              </a:rPr>
              <a:t> </a:t>
            </a:r>
            <a:r>
              <a:rPr lang="fr-FR" sz="2400" dirty="0" err="1">
                <a:latin typeface="Comic Sans MS"/>
                <a:cs typeface="Comic Sans MS"/>
              </a:rPr>
              <a:t>formulated</a:t>
            </a:r>
            <a:r>
              <a:rPr lang="fr-FR" sz="2400" dirty="0">
                <a:latin typeface="Comic Sans MS"/>
                <a:cs typeface="Comic Sans MS"/>
              </a:rPr>
              <a:t> </a:t>
            </a:r>
            <a:r>
              <a:rPr lang="fr-FR" sz="2400" dirty="0" err="1">
                <a:latin typeface="Comic Sans MS"/>
                <a:cs typeface="Comic Sans MS"/>
              </a:rPr>
              <a:t>problems</a:t>
            </a:r>
            <a:r>
              <a:rPr lang="fr-FR" sz="2400" dirty="0">
                <a:latin typeface="Comic Sans MS"/>
                <a:cs typeface="Comic Sans MS"/>
              </a:rPr>
              <a:t> </a:t>
            </a:r>
            <a:r>
              <a:rPr lang="fr-FR" sz="2400" dirty="0" err="1">
                <a:latin typeface="Comic Sans MS"/>
                <a:cs typeface="Comic Sans MS"/>
              </a:rPr>
              <a:t>from</a:t>
            </a:r>
            <a:r>
              <a:rPr lang="fr-FR" sz="2400" dirty="0">
                <a:latin typeface="Comic Sans MS"/>
                <a:cs typeface="Comic Sans MS"/>
              </a:rPr>
              <a:t> a </a:t>
            </a:r>
            <a:r>
              <a:rPr lang="fr-FR" sz="2400" dirty="0" err="1">
                <a:latin typeface="Comic Sans MS"/>
                <a:cs typeface="Comic Sans MS"/>
              </a:rPr>
              <a:t>mathematical</a:t>
            </a:r>
            <a:r>
              <a:rPr lang="fr-FR" sz="2400" dirty="0">
                <a:latin typeface="Comic Sans MS"/>
                <a:cs typeface="Comic Sans MS"/>
              </a:rPr>
              <a:t> point of </a:t>
            </a:r>
            <a:r>
              <a:rPr lang="fr-FR" sz="2400" dirty="0" err="1">
                <a:latin typeface="Comic Sans MS"/>
                <a:cs typeface="Comic Sans MS"/>
              </a:rPr>
              <a:t>view</a:t>
            </a:r>
            <a:r>
              <a:rPr lang="fr-FR" sz="2400" dirty="0">
                <a:latin typeface="Comic Sans MS"/>
                <a:cs typeface="Comic Sans MS"/>
              </a:rPr>
              <a:t>…</a:t>
            </a:r>
            <a:r>
              <a:rPr lang="en-US" sz="2400" dirty="0">
                <a:latin typeface="Comic Sans MS"/>
                <a:cs typeface="Comic Sans MS"/>
              </a:rPr>
              <a:t> </a:t>
            </a:r>
            <a:endParaRPr lang="en-US" sz="2400" dirty="0" smtClean="0">
              <a:latin typeface="Comic Sans MS"/>
              <a:cs typeface="Comic Sans MS"/>
            </a:endParaRPr>
          </a:p>
          <a:p>
            <a:pPr>
              <a:lnSpc>
                <a:spcPct val="80000"/>
              </a:lnSpc>
              <a:spcBef>
                <a:spcPct val="30000"/>
              </a:spcBef>
            </a:pPr>
            <a:r>
              <a:rPr lang="en-US" sz="2400" dirty="0" smtClean="0">
                <a:latin typeface="Comic Sans MS"/>
                <a:cs typeface="Comic Sans MS"/>
              </a:rPr>
              <a:t>We </a:t>
            </a:r>
            <a:r>
              <a:rPr lang="en-US" sz="2400" dirty="0">
                <a:latin typeface="Comic Sans MS"/>
                <a:cs typeface="Comic Sans MS"/>
              </a:rPr>
              <a:t>must apply the equations of theoretical physics not to ideal cases only, but to the actual existing atmospheric conditions as they are revealed by modern observations. These equations contain the laws according to which </a:t>
            </a:r>
            <a:r>
              <a:rPr lang="en-US" sz="2400" b="1" dirty="0">
                <a:solidFill>
                  <a:srgbClr val="FF0000"/>
                </a:solidFill>
                <a:latin typeface="Comic Sans MS"/>
                <a:cs typeface="Comic Sans MS"/>
              </a:rPr>
              <a:t>subsequent atmospheric conditions develop from those that precede them</a:t>
            </a:r>
            <a:r>
              <a:rPr lang="en-US" sz="2400" dirty="0">
                <a:latin typeface="Comic Sans MS"/>
                <a:cs typeface="Comic Sans MS"/>
              </a:rPr>
              <a:t>. </a:t>
            </a:r>
            <a:r>
              <a:rPr lang="fr-FR" sz="2400" dirty="0" smtClean="0">
                <a:latin typeface="Comic Sans MS"/>
                <a:cs typeface="Comic Sans MS"/>
              </a:rPr>
              <a:t>»</a:t>
            </a:r>
          </a:p>
          <a:p>
            <a:pPr>
              <a:lnSpc>
                <a:spcPct val="80000"/>
              </a:lnSpc>
              <a:spcBef>
                <a:spcPct val="30000"/>
              </a:spcBef>
            </a:pPr>
            <a:endParaRPr lang="fr-FR" sz="2000" dirty="0">
              <a:latin typeface="Comic Sans MS"/>
              <a:cs typeface="Comic Sans MS"/>
            </a:endParaRPr>
          </a:p>
          <a:p>
            <a:pPr>
              <a:lnSpc>
                <a:spcPct val="80000"/>
              </a:lnSpc>
              <a:spcBef>
                <a:spcPct val="30000"/>
              </a:spcBef>
            </a:pPr>
            <a:r>
              <a:rPr lang="fr-FR" sz="2600" dirty="0" smtClean="0">
                <a:latin typeface="Comic Sans MS"/>
                <a:cs typeface="Comic Sans MS"/>
              </a:rPr>
              <a:t>Principe de causalité et déterminisme </a:t>
            </a:r>
            <a:r>
              <a:rPr lang="fr-FR" sz="2600" dirty="0" err="1" smtClean="0">
                <a:latin typeface="Comic Sans MS"/>
                <a:cs typeface="Comic Sans MS"/>
              </a:rPr>
              <a:t>Laplacien</a:t>
            </a:r>
            <a:endParaRPr lang="fr-FR" sz="2600" dirty="0">
              <a:latin typeface="Comic Sans MS"/>
              <a:cs typeface="Comic Sans MS"/>
            </a:endParaRPr>
          </a:p>
        </p:txBody>
      </p:sp>
      <p:sp>
        <p:nvSpPr>
          <p:cNvPr id="809989" name="Text Box 6"/>
          <p:cNvSpPr txBox="1">
            <a:spLocks noChangeArrowheads="1"/>
          </p:cNvSpPr>
          <p:nvPr/>
        </p:nvSpPr>
        <p:spPr bwMode="auto">
          <a:xfrm>
            <a:off x="1295400" y="6413776"/>
            <a:ext cx="6553200" cy="444224"/>
          </a:xfrm>
          <a:prstGeom prst="rect">
            <a:avLst/>
          </a:prstGeom>
          <a:noFill/>
          <a:ln w="28575" algn="ctr">
            <a:noFill/>
            <a:miter lim="800000"/>
            <a:headEnd/>
            <a:tailEnd/>
          </a:ln>
        </p:spPr>
        <p:txBody>
          <a:bodyPr wrap="square">
            <a:spAutoFit/>
          </a:bodyPr>
          <a:lstStyle/>
          <a:p>
            <a:pPr marL="609600" indent="-609600">
              <a:lnSpc>
                <a:spcPct val="80000"/>
              </a:lnSpc>
              <a:spcBef>
                <a:spcPct val="30000"/>
              </a:spcBef>
            </a:pPr>
            <a:r>
              <a:rPr lang="en-US" sz="1400" b="1" dirty="0" err="1">
                <a:latin typeface="Arial Bold"/>
              </a:rPr>
              <a:t>Bjerknes</a:t>
            </a:r>
            <a:r>
              <a:rPr lang="en-US" sz="1400" b="1" dirty="0">
                <a:latin typeface="Arial Bold"/>
              </a:rPr>
              <a:t>, V., 1914</a:t>
            </a:r>
            <a:r>
              <a:rPr lang="en-US" sz="1400" dirty="0">
                <a:latin typeface="Arial Bold"/>
              </a:rPr>
              <a:t>. Meteorology as an exact science. </a:t>
            </a:r>
            <a:r>
              <a:rPr lang="en-US" sz="1400" i="1" dirty="0">
                <a:latin typeface="Arial Bold"/>
              </a:rPr>
              <a:t>Monthly Weather Review, </a:t>
            </a:r>
            <a:r>
              <a:rPr lang="en-US" sz="1400" b="1" i="1" dirty="0">
                <a:latin typeface="Arial Bold"/>
              </a:rPr>
              <a:t>42</a:t>
            </a:r>
            <a:r>
              <a:rPr lang="en-US" sz="1400" dirty="0">
                <a:latin typeface="Arial Bold"/>
              </a:rPr>
              <a:t>, 11-14</a:t>
            </a:r>
            <a:endParaRPr lang="en-US" sz="1400" b="1" i="1" dirty="0">
              <a:latin typeface="Arial Bold"/>
            </a:endParaRPr>
          </a:p>
        </p:txBody>
      </p:sp>
      <p:pic>
        <p:nvPicPr>
          <p:cNvPr id="809990" name="Picture 10" descr="vilhem_bjerknes.jpg"/>
          <p:cNvPicPr>
            <a:picLocks noChangeAspect="1"/>
          </p:cNvPicPr>
          <p:nvPr/>
        </p:nvPicPr>
        <p:blipFill>
          <a:blip r:embed="rId3"/>
          <a:srcRect/>
          <a:stretch>
            <a:fillRect/>
          </a:stretch>
        </p:blipFill>
        <p:spPr bwMode="auto">
          <a:xfrm>
            <a:off x="7738096" y="1219201"/>
            <a:ext cx="1405904" cy="1905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30</a:t>
            </a:fld>
            <a:endParaRPr lang="en-US"/>
          </a:p>
        </p:txBody>
      </p:sp>
      <p:pic>
        <p:nvPicPr>
          <p:cNvPr id="3" name="Picture 4" descr="tls_time_evo_snr10.jpg"/>
          <p:cNvPicPr>
            <a:picLocks noChangeAspect="1"/>
          </p:cNvPicPr>
          <p:nvPr/>
        </p:nvPicPr>
        <p:blipFill rotWithShape="1">
          <a:blip r:embed="rId2" cstate="print">
            <a:extLst>
              <a:ext uri="{28A0092B-C50C-407E-A947-70E740481C1C}">
                <a14:useLocalDpi xmlns:a14="http://schemas.microsoft.com/office/drawing/2010/main" val="0"/>
              </a:ext>
            </a:extLst>
          </a:blip>
          <a:srcRect t="13586" r="6114" b="43569"/>
          <a:stretch/>
        </p:blipFill>
        <p:spPr>
          <a:xfrm>
            <a:off x="515868" y="1371600"/>
            <a:ext cx="8128857" cy="4800600"/>
          </a:xfrm>
          <a:prstGeom prst="rect">
            <a:avLst/>
          </a:prstGeom>
        </p:spPr>
      </p:pic>
      <p:sp>
        <p:nvSpPr>
          <p:cNvPr id="4"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smtClean="0">
                <a:solidFill>
                  <a:srgbClr val="FF9900"/>
                </a:solidFill>
                <a:latin typeface="Comic Sans MS" pitchFamily="66" charset="0"/>
              </a:rPr>
              <a:t>Bruit: </a:t>
            </a:r>
            <a:r>
              <a:rPr lang="en-US" sz="3600" b="1" i="1" dirty="0" err="1" smtClean="0">
                <a:solidFill>
                  <a:srgbClr val="FF9900"/>
                </a:solidFill>
                <a:latin typeface="Comic Sans MS" pitchFamily="66" charset="0"/>
              </a:rPr>
              <a:t>écart</a:t>
            </a:r>
            <a:r>
              <a:rPr lang="en-US" sz="3600" b="1" i="1" dirty="0" smtClean="0">
                <a:solidFill>
                  <a:srgbClr val="FF9900"/>
                </a:solidFill>
                <a:latin typeface="Comic Sans MS" pitchFamily="66" charset="0"/>
              </a:rPr>
              <a:t>-type des </a:t>
            </a:r>
            <a:r>
              <a:rPr lang="en-US" sz="3600" b="1" i="1" dirty="0" err="1" smtClean="0">
                <a:solidFill>
                  <a:srgbClr val="FF9900"/>
                </a:solidFill>
                <a:latin typeface="Comic Sans MS" pitchFamily="66" charset="0"/>
              </a:rPr>
              <a:t>tendances</a:t>
            </a:r>
            <a:r>
              <a:rPr lang="en-US" sz="3600" b="1" i="1" dirty="0" smtClean="0">
                <a:solidFill>
                  <a:srgbClr val="FF9900"/>
                </a:solidFill>
                <a:latin typeface="Comic Sans MS" pitchFamily="66" charset="0"/>
              </a:rPr>
              <a:t> Z</a:t>
            </a:r>
            <a:r>
              <a:rPr lang="en-US" sz="3600" b="1" i="1" baseline="-25000" dirty="0" smtClean="0">
                <a:solidFill>
                  <a:srgbClr val="FF9900"/>
                </a:solidFill>
                <a:latin typeface="Comic Sans MS" pitchFamily="66" charset="0"/>
              </a:rPr>
              <a:t>n</a:t>
            </a:r>
            <a:r>
              <a:rPr lang="en-US" sz="3600" b="1" i="1" dirty="0" smtClean="0">
                <a:solidFill>
                  <a:srgbClr val="FF9900"/>
                </a:solidFill>
                <a:latin typeface="Comic Sans MS" pitchFamily="66" charset="0"/>
              </a:rPr>
              <a:t>(t)</a:t>
            </a:r>
            <a:endParaRPr lang="en-US" sz="3600" b="1" i="1" dirty="0">
              <a:solidFill>
                <a:srgbClr val="FF9900"/>
              </a:solidFill>
              <a:latin typeface="Comic Sans MS" pitchFamily="66" charset="0"/>
            </a:endParaRPr>
          </a:p>
        </p:txBody>
      </p:sp>
      <p:sp>
        <p:nvSpPr>
          <p:cNvPr id="5" name="Rectangle 4"/>
          <p:cNvSpPr/>
          <p:nvPr/>
        </p:nvSpPr>
        <p:spPr bwMode="auto">
          <a:xfrm>
            <a:off x="4648200" y="1752600"/>
            <a:ext cx="1828800" cy="7620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gency FB" pitchFamily="34" charset="0"/>
            </a:endParaRPr>
          </a:p>
        </p:txBody>
      </p:sp>
    </p:spTree>
    <p:extLst>
      <p:ext uri="{BB962C8B-B14F-4D97-AF65-F5344CB8AC3E}">
        <p14:creationId xmlns:p14="http://schemas.microsoft.com/office/powerpoint/2010/main" val="4280148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31</a:t>
            </a:fld>
            <a:endParaRPr lang="en-US"/>
          </a:p>
        </p:txBody>
      </p:sp>
      <p:pic>
        <p:nvPicPr>
          <p:cNvPr id="3" name="Picture 1" descr="tls_time_evo_snr11.jpg"/>
          <p:cNvPicPr>
            <a:picLocks noChangeAspect="1"/>
          </p:cNvPicPr>
          <p:nvPr/>
        </p:nvPicPr>
        <p:blipFill rotWithShape="1">
          <a:blip r:embed="rId2" cstate="print">
            <a:extLst>
              <a:ext uri="{28A0092B-C50C-407E-A947-70E740481C1C}">
                <a14:useLocalDpi xmlns:a14="http://schemas.microsoft.com/office/drawing/2010/main" val="0"/>
              </a:ext>
            </a:extLst>
          </a:blip>
          <a:srcRect l="191" t="14221" r="7783" b="43557"/>
          <a:stretch/>
        </p:blipFill>
        <p:spPr>
          <a:xfrm>
            <a:off x="91439" y="1645919"/>
            <a:ext cx="7494873" cy="4450081"/>
          </a:xfrm>
          <a:prstGeom prst="rect">
            <a:avLst/>
          </a:prstGeom>
        </p:spPr>
      </p:pic>
      <p:pic>
        <p:nvPicPr>
          <p:cNvPr id="6" name="Picture 5" descr="MT_Fig7.jpg"/>
          <p:cNvPicPr>
            <a:picLocks noChangeAspect="1"/>
          </p:cNvPicPr>
          <p:nvPr/>
        </p:nvPicPr>
        <p:blipFill rotWithShape="1">
          <a:blip r:embed="rId3" cstate="print">
            <a:extLst>
              <a:ext uri="{28A0092B-C50C-407E-A947-70E740481C1C}">
                <a14:useLocalDpi xmlns:a14="http://schemas.microsoft.com/office/drawing/2010/main" val="0"/>
              </a:ext>
            </a:extLst>
          </a:blip>
          <a:srcRect l="75948" t="37320" r="-105" b="9344"/>
          <a:stretch/>
        </p:blipFill>
        <p:spPr>
          <a:xfrm>
            <a:off x="7467601" y="1464080"/>
            <a:ext cx="1571538" cy="4490109"/>
          </a:xfrm>
          <a:prstGeom prst="rect">
            <a:avLst/>
          </a:prstGeom>
        </p:spPr>
      </p:pic>
      <p:sp>
        <p:nvSpPr>
          <p:cNvPr id="7" name="Rectangle 6"/>
          <p:cNvSpPr/>
          <p:nvPr/>
        </p:nvSpPr>
        <p:spPr bwMode="auto">
          <a:xfrm>
            <a:off x="1447800" y="2133600"/>
            <a:ext cx="1371600" cy="609600"/>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gency FB" pitchFamily="34" charset="0"/>
            </a:endParaRPr>
          </a:p>
        </p:txBody>
      </p:sp>
      <p:sp>
        <p:nvSpPr>
          <p:cNvPr id="8" name="Rectangle 2"/>
          <p:cNvSpPr txBox="1">
            <a:spLocks noChangeArrowheads="1"/>
          </p:cNvSpPr>
          <p:nvPr/>
        </p:nvSpPr>
        <p:spPr bwMode="auto">
          <a:xfrm>
            <a:off x="76200" y="152400"/>
            <a:ext cx="8991600" cy="685800"/>
          </a:xfrm>
          <a:prstGeom prst="rect">
            <a:avLst/>
          </a:prstGeom>
          <a:noFill/>
          <a:ln w="9525">
            <a:noFill/>
            <a:miter lim="800000"/>
            <a:headEnd/>
            <a:tailEnd/>
          </a:ln>
        </p:spPr>
        <p:txBody>
          <a:bodyPr/>
          <a:lstStyle/>
          <a:p>
            <a:pPr algn="ctr"/>
            <a:r>
              <a:rPr lang="en-US" sz="3600" b="1" i="1" dirty="0" smtClean="0">
                <a:solidFill>
                  <a:srgbClr val="FF9900"/>
                </a:solidFill>
                <a:latin typeface="Comic Sans MS" pitchFamily="66" charset="0"/>
              </a:rPr>
              <a:t>Rapport signal </a:t>
            </a:r>
            <a:r>
              <a:rPr lang="en-US" sz="3600" b="1" i="1" dirty="0" err="1" smtClean="0">
                <a:solidFill>
                  <a:srgbClr val="FF9900"/>
                </a:solidFill>
                <a:latin typeface="Comic Sans MS" pitchFamily="66" charset="0"/>
              </a:rPr>
              <a:t>sur</a:t>
            </a:r>
            <a:r>
              <a:rPr lang="en-US" sz="3600" b="1" i="1" dirty="0" smtClean="0">
                <a:solidFill>
                  <a:srgbClr val="FF9900"/>
                </a:solidFill>
                <a:latin typeface="Comic Sans MS" pitchFamily="66" charset="0"/>
              </a:rPr>
              <a:t> bruit</a:t>
            </a:r>
            <a:r>
              <a:rPr lang="en-US" sz="3600" i="1" dirty="0" smtClean="0">
                <a:solidFill>
                  <a:srgbClr val="FF9900"/>
                </a:solidFill>
                <a:latin typeface="Comic Sans MS" pitchFamily="66" charset="0"/>
              </a:rPr>
              <a:t> </a:t>
            </a:r>
            <a:endParaRPr lang="en-US" sz="3600" i="1" dirty="0">
              <a:solidFill>
                <a:srgbClr val="FF9900"/>
              </a:solidFill>
              <a:latin typeface="Comic Sans MS" pitchFamily="66" charset="0"/>
            </a:endParaRPr>
          </a:p>
        </p:txBody>
      </p:sp>
      <p:sp>
        <p:nvSpPr>
          <p:cNvPr id="9" name="Oval 3"/>
          <p:cNvSpPr/>
          <p:nvPr/>
        </p:nvSpPr>
        <p:spPr bwMode="auto">
          <a:xfrm>
            <a:off x="6705600" y="1752600"/>
            <a:ext cx="685800" cy="1600200"/>
          </a:xfrm>
          <a:prstGeom prst="ellipse">
            <a:avLst/>
          </a:prstGeom>
          <a:noFill/>
          <a:ln w="317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Agency FB" pitchFamily="34" charset="0"/>
            </a:endParaRPr>
          </a:p>
        </p:txBody>
      </p:sp>
    </p:spTree>
    <p:extLst>
      <p:ext uri="{BB962C8B-B14F-4D97-AF65-F5344CB8AC3E}">
        <p14:creationId xmlns:p14="http://schemas.microsoft.com/office/powerpoint/2010/main" val="84031722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72EC63E-4C2E-439E-A7FD-6B9087366428}" type="slidenum">
              <a:rPr lang="en-US" smtClean="0"/>
              <a:pPr>
                <a:defRPr/>
              </a:pPr>
              <a:t>32</a:t>
            </a:fld>
            <a:endParaRPr lang="en-US"/>
          </a:p>
        </p:txBody>
      </p:sp>
      <p:sp>
        <p:nvSpPr>
          <p:cNvPr id="862210" name="Rectangle 3"/>
          <p:cNvSpPr>
            <a:spLocks noGrp="1" noChangeArrowheads="1"/>
          </p:cNvSpPr>
          <p:nvPr>
            <p:ph type="body" idx="4294967295"/>
          </p:nvPr>
        </p:nvSpPr>
        <p:spPr>
          <a:xfrm>
            <a:off x="0" y="1066800"/>
            <a:ext cx="8229600" cy="4114800"/>
          </a:xfrm>
        </p:spPr>
        <p:txBody>
          <a:bodyPr>
            <a:noAutofit/>
          </a:bodyPr>
          <a:lstStyle/>
          <a:p>
            <a:pPr>
              <a:lnSpc>
                <a:spcPct val="90000"/>
              </a:lnSpc>
            </a:pPr>
            <a:r>
              <a:rPr lang="en-US" sz="2000" dirty="0" err="1" smtClean="0">
                <a:latin typeface="Comic Sans MS" pitchFamily="66" charset="0"/>
              </a:rPr>
              <a:t>Utilisation</a:t>
            </a:r>
            <a:r>
              <a:rPr lang="en-US" sz="2000" dirty="0" smtClean="0">
                <a:latin typeface="Comic Sans MS" pitchFamily="66" charset="0"/>
              </a:rPr>
              <a:t> </a:t>
            </a:r>
            <a:r>
              <a:rPr lang="en-US" sz="2000" dirty="0" err="1" smtClean="0">
                <a:latin typeface="Comic Sans MS" pitchFamily="66" charset="0"/>
              </a:rPr>
              <a:t>climatique</a:t>
            </a:r>
            <a:r>
              <a:rPr lang="en-US" sz="2000" dirty="0" smtClean="0">
                <a:latin typeface="Comic Sans MS" pitchFamily="66" charset="0"/>
              </a:rPr>
              <a:t> des </a:t>
            </a:r>
            <a:r>
              <a:rPr lang="en-US" sz="2000" dirty="0" err="1" smtClean="0">
                <a:latin typeface="Comic Sans MS" pitchFamily="66" charset="0"/>
              </a:rPr>
              <a:t>jeux</a:t>
            </a:r>
            <a:r>
              <a:rPr lang="en-US" sz="2000" dirty="0" smtClean="0">
                <a:latin typeface="Comic Sans MS" pitchFamily="66" charset="0"/>
              </a:rPr>
              <a:t> </a:t>
            </a:r>
            <a:r>
              <a:rPr lang="en-US" sz="2000" dirty="0" err="1" smtClean="0">
                <a:latin typeface="Comic Sans MS" pitchFamily="66" charset="0"/>
              </a:rPr>
              <a:t>d’observation</a:t>
            </a:r>
            <a:r>
              <a:rPr lang="en-US" sz="2000" dirty="0" smtClean="0">
                <a:latin typeface="Comic Sans MS" pitchFamily="66" charset="0"/>
              </a:rPr>
              <a:t>: </a:t>
            </a:r>
            <a:r>
              <a:rPr lang="en-US" sz="2000" dirty="0" err="1" smtClean="0">
                <a:latin typeface="Comic Sans MS" pitchFamily="66" charset="0"/>
              </a:rPr>
              <a:t>homogénéisation</a:t>
            </a:r>
            <a:r>
              <a:rPr lang="en-US" sz="2000" dirty="0" smtClean="0">
                <a:latin typeface="Comic Sans MS" pitchFamily="66" charset="0"/>
              </a:rPr>
              <a:t>, </a:t>
            </a:r>
            <a:r>
              <a:rPr lang="en-US" sz="2000" dirty="0" err="1" smtClean="0">
                <a:latin typeface="Comic Sans MS" pitchFamily="66" charset="0"/>
              </a:rPr>
              <a:t>opérateur</a:t>
            </a:r>
            <a:r>
              <a:rPr lang="en-US" sz="2000" dirty="0" smtClean="0">
                <a:latin typeface="Comic Sans MS" pitchFamily="66" charset="0"/>
              </a:rPr>
              <a:t> </a:t>
            </a:r>
            <a:r>
              <a:rPr lang="en-US" sz="2000" dirty="0" err="1" smtClean="0">
                <a:latin typeface="Comic Sans MS" pitchFamily="66" charset="0"/>
              </a:rPr>
              <a:t>d’observation</a:t>
            </a:r>
            <a:r>
              <a:rPr lang="en-US" sz="2000" dirty="0" smtClean="0">
                <a:latin typeface="Comic Sans MS" pitchFamily="66" charset="0"/>
              </a:rPr>
              <a:t>, multi-analyses et incertitude </a:t>
            </a:r>
            <a:r>
              <a:rPr lang="en-US" sz="2000" dirty="0" err="1" smtClean="0">
                <a:latin typeface="Comic Sans MS" pitchFamily="66" charset="0"/>
              </a:rPr>
              <a:t>structurelle</a:t>
            </a:r>
            <a:r>
              <a:rPr lang="en-US" sz="2000" dirty="0" smtClean="0">
                <a:latin typeface="Comic Sans MS" pitchFamily="66" charset="0"/>
              </a:rPr>
              <a:t>, observations de </a:t>
            </a:r>
            <a:r>
              <a:rPr lang="en-US" sz="2000" dirty="0" err="1" smtClean="0">
                <a:latin typeface="Comic Sans MS" pitchFamily="66" charset="0"/>
              </a:rPr>
              <a:t>référence</a:t>
            </a:r>
            <a:endParaRPr lang="en-US" sz="2000" dirty="0" smtClean="0">
              <a:latin typeface="Comic Sans MS" pitchFamily="66" charset="0"/>
            </a:endParaRPr>
          </a:p>
          <a:p>
            <a:pPr>
              <a:lnSpc>
                <a:spcPct val="90000"/>
              </a:lnSpc>
            </a:pPr>
            <a:r>
              <a:rPr lang="en-US" sz="2000" dirty="0" err="1" smtClean="0">
                <a:latin typeface="Comic Sans MS" pitchFamily="66" charset="0"/>
              </a:rPr>
              <a:t>Théorie</a:t>
            </a:r>
            <a:r>
              <a:rPr lang="en-US" sz="2000" dirty="0" smtClean="0">
                <a:latin typeface="Comic Sans MS" pitchFamily="66" charset="0"/>
              </a:rPr>
              <a:t>, </a:t>
            </a:r>
            <a:r>
              <a:rPr lang="en-US" sz="2000" dirty="0" err="1" smtClean="0">
                <a:latin typeface="Comic Sans MS" pitchFamily="66" charset="0"/>
              </a:rPr>
              <a:t>modèles</a:t>
            </a:r>
            <a:r>
              <a:rPr lang="en-US" sz="2000" dirty="0" smtClean="0">
                <a:latin typeface="Comic Sans MS" pitchFamily="66" charset="0"/>
              </a:rPr>
              <a:t> et </a:t>
            </a:r>
            <a:r>
              <a:rPr lang="en-US" sz="2000" dirty="0" err="1" smtClean="0">
                <a:latin typeface="Comic Sans MS" pitchFamily="66" charset="0"/>
              </a:rPr>
              <a:t>incertitudes</a:t>
            </a:r>
            <a:r>
              <a:rPr lang="en-US" sz="2000" dirty="0" smtClean="0">
                <a:latin typeface="Comic Sans MS" pitchFamily="66" charset="0"/>
              </a:rPr>
              <a:t>: incertitude </a:t>
            </a:r>
            <a:r>
              <a:rPr lang="en-US" sz="2000" dirty="0" err="1" smtClean="0">
                <a:latin typeface="Comic Sans MS" pitchFamily="66" charset="0"/>
              </a:rPr>
              <a:t>épistémique</a:t>
            </a:r>
            <a:r>
              <a:rPr lang="en-US" sz="2000" dirty="0" smtClean="0">
                <a:latin typeface="Comic Sans MS" pitchFamily="66" charset="0"/>
              </a:rPr>
              <a:t>, chaos </a:t>
            </a:r>
            <a:r>
              <a:rPr lang="en-US" sz="2000" dirty="0" err="1" smtClean="0">
                <a:latin typeface="Comic Sans MS" pitchFamily="66" charset="0"/>
              </a:rPr>
              <a:t>climatique</a:t>
            </a:r>
            <a:r>
              <a:rPr lang="en-US" sz="2000" dirty="0">
                <a:latin typeface="Comic Sans MS" pitchFamily="66" charset="0"/>
              </a:rPr>
              <a:t> </a:t>
            </a:r>
            <a:r>
              <a:rPr lang="en-US" sz="2000" dirty="0" smtClean="0">
                <a:latin typeface="Comic Sans MS" pitchFamily="66" charset="0"/>
              </a:rPr>
              <a:t>et </a:t>
            </a:r>
            <a:r>
              <a:rPr lang="en-US" sz="2000" dirty="0" err="1" smtClean="0">
                <a:latin typeface="Comic Sans MS" pitchFamily="66" charset="0"/>
              </a:rPr>
              <a:t>erreurs</a:t>
            </a:r>
            <a:r>
              <a:rPr lang="en-US" sz="2000" dirty="0" smtClean="0">
                <a:latin typeface="Comic Sans MS" pitchFamily="66" charset="0"/>
              </a:rPr>
              <a:t> </a:t>
            </a:r>
            <a:r>
              <a:rPr lang="en-US" sz="2000" dirty="0" err="1" smtClean="0">
                <a:latin typeface="Comic Sans MS" pitchFamily="66" charset="0"/>
              </a:rPr>
              <a:t>modèle</a:t>
            </a:r>
            <a:r>
              <a:rPr lang="en-US" sz="2000" dirty="0" smtClean="0">
                <a:latin typeface="Comic Sans MS" pitchFamily="66" charset="0"/>
              </a:rPr>
              <a:t> (petites </a:t>
            </a:r>
            <a:r>
              <a:rPr lang="en-US" sz="2000" dirty="0" err="1" smtClean="0">
                <a:latin typeface="Comic Sans MS" pitchFamily="66" charset="0"/>
              </a:rPr>
              <a:t>échelles</a:t>
            </a:r>
            <a:r>
              <a:rPr lang="en-US" sz="2000" dirty="0">
                <a:latin typeface="Comic Sans MS" pitchFamily="66" charset="0"/>
              </a:rPr>
              <a:t>)</a:t>
            </a:r>
            <a:endParaRPr lang="en-US" sz="2000" dirty="0" smtClean="0">
              <a:latin typeface="Comic Sans MS" pitchFamily="66" charset="0"/>
            </a:endParaRPr>
          </a:p>
          <a:p>
            <a:pPr>
              <a:lnSpc>
                <a:spcPct val="90000"/>
              </a:lnSpc>
            </a:pPr>
            <a:r>
              <a:rPr lang="en-US" sz="2000" dirty="0" err="1" smtClean="0">
                <a:latin typeface="Comic Sans MS" pitchFamily="66" charset="0"/>
              </a:rPr>
              <a:t>Incertitudes</a:t>
            </a:r>
            <a:r>
              <a:rPr lang="en-US" sz="2000" dirty="0" smtClean="0">
                <a:latin typeface="Comic Sans MS" pitchFamily="66" charset="0"/>
              </a:rPr>
              <a:t> </a:t>
            </a:r>
            <a:r>
              <a:rPr lang="en-US" sz="2000" dirty="0" err="1" smtClean="0">
                <a:latin typeface="Comic Sans MS" pitchFamily="66" charset="0"/>
              </a:rPr>
              <a:t>sur</a:t>
            </a:r>
            <a:r>
              <a:rPr lang="en-US" sz="2000" dirty="0" smtClean="0">
                <a:latin typeface="Comic Sans MS" pitchFamily="66" charset="0"/>
              </a:rPr>
              <a:t> </a:t>
            </a:r>
            <a:r>
              <a:rPr lang="en-US" sz="2000" dirty="0" err="1" smtClean="0">
                <a:latin typeface="Comic Sans MS" pitchFamily="66" charset="0"/>
              </a:rPr>
              <a:t>l’évolution</a:t>
            </a:r>
            <a:r>
              <a:rPr lang="en-US" sz="2000" dirty="0" smtClean="0">
                <a:latin typeface="Comic Sans MS" pitchFamily="66" charset="0"/>
              </a:rPr>
              <a:t> des </a:t>
            </a:r>
            <a:r>
              <a:rPr lang="en-US" sz="2000" dirty="0" err="1" smtClean="0">
                <a:latin typeface="Comic Sans MS" pitchFamily="66" charset="0"/>
              </a:rPr>
              <a:t>facteurs</a:t>
            </a:r>
            <a:r>
              <a:rPr lang="en-US" sz="2000" dirty="0" smtClean="0">
                <a:latin typeface="Comic Sans MS" pitchFamily="66" charset="0"/>
              </a:rPr>
              <a:t> </a:t>
            </a:r>
            <a:r>
              <a:rPr lang="en-US" sz="2000" dirty="0" err="1" smtClean="0">
                <a:latin typeface="Comic Sans MS" pitchFamily="66" charset="0"/>
              </a:rPr>
              <a:t>externes</a:t>
            </a:r>
            <a:r>
              <a:rPr lang="en-US" sz="2000" dirty="0" smtClean="0">
                <a:latin typeface="Comic Sans MS" pitchFamily="66" charset="0"/>
              </a:rPr>
              <a:t> </a:t>
            </a:r>
          </a:p>
          <a:p>
            <a:pPr>
              <a:lnSpc>
                <a:spcPct val="90000"/>
              </a:lnSpc>
            </a:pPr>
            <a:r>
              <a:rPr lang="en-US" sz="2000" dirty="0" err="1" smtClean="0">
                <a:latin typeface="Comic Sans MS" pitchFamily="66" charset="0"/>
              </a:rPr>
              <a:t>Processus</a:t>
            </a:r>
            <a:r>
              <a:rPr lang="en-US" sz="2000" dirty="0" smtClean="0">
                <a:latin typeface="Comic Sans MS" pitchFamily="66" charset="0"/>
              </a:rPr>
              <a:t> </a:t>
            </a:r>
            <a:r>
              <a:rPr lang="en-US" sz="2000" dirty="0" err="1" smtClean="0">
                <a:latin typeface="Comic Sans MS" pitchFamily="66" charset="0"/>
              </a:rPr>
              <a:t>complexe</a:t>
            </a:r>
            <a:r>
              <a:rPr lang="en-US" sz="2000" dirty="0" smtClean="0">
                <a:latin typeface="Comic Sans MS" pitchFamily="66" charset="0"/>
              </a:rPr>
              <a:t> de </a:t>
            </a:r>
            <a:r>
              <a:rPr lang="en-US" sz="2000" dirty="0" err="1" smtClean="0">
                <a:latin typeface="Comic Sans MS" pitchFamily="66" charset="0"/>
              </a:rPr>
              <a:t>vérification</a:t>
            </a:r>
            <a:r>
              <a:rPr lang="en-US" sz="2000" dirty="0" smtClean="0">
                <a:latin typeface="Comic Sans MS" pitchFamily="66" charset="0"/>
              </a:rPr>
              <a:t> des </a:t>
            </a:r>
            <a:r>
              <a:rPr lang="en-US" sz="2000" dirty="0" err="1" smtClean="0">
                <a:latin typeface="Comic Sans MS" pitchFamily="66" charset="0"/>
              </a:rPr>
              <a:t>prévisions</a:t>
            </a:r>
            <a:r>
              <a:rPr lang="en-US" sz="2000" dirty="0" smtClean="0">
                <a:latin typeface="Comic Sans MS" pitchFamily="66" charset="0"/>
              </a:rPr>
              <a:t> </a:t>
            </a:r>
            <a:r>
              <a:rPr lang="en-US" sz="2000" dirty="0" err="1" smtClean="0">
                <a:latin typeface="Comic Sans MS" pitchFamily="66" charset="0"/>
              </a:rPr>
              <a:t>climatiques</a:t>
            </a:r>
            <a:endParaRPr lang="en-US" sz="2000" dirty="0" smtClean="0">
              <a:latin typeface="Comic Sans MS" pitchFamily="66" charset="0"/>
            </a:endParaRPr>
          </a:p>
          <a:p>
            <a:pPr>
              <a:lnSpc>
                <a:spcPct val="90000"/>
              </a:lnSpc>
            </a:pPr>
            <a:r>
              <a:rPr lang="en-US" sz="2000" dirty="0" err="1" smtClean="0">
                <a:latin typeface="Comic Sans MS" pitchFamily="66" charset="0"/>
              </a:rPr>
              <a:t>Rôle</a:t>
            </a:r>
            <a:r>
              <a:rPr lang="en-US" sz="2000" dirty="0" smtClean="0">
                <a:latin typeface="Comic Sans MS" pitchFamily="66" charset="0"/>
              </a:rPr>
              <a:t> </a:t>
            </a:r>
            <a:r>
              <a:rPr lang="en-US" sz="2000" dirty="0" err="1" smtClean="0">
                <a:latin typeface="Comic Sans MS" pitchFamily="66" charset="0"/>
              </a:rPr>
              <a:t>clé</a:t>
            </a:r>
            <a:r>
              <a:rPr lang="en-US" sz="2000" dirty="0" smtClean="0">
                <a:latin typeface="Comic Sans MS" pitchFamily="66" charset="0"/>
              </a:rPr>
              <a:t> des </a:t>
            </a:r>
            <a:r>
              <a:rPr lang="en-US" sz="2000" dirty="0" err="1" smtClean="0">
                <a:latin typeface="Comic Sans MS" pitchFamily="66" charset="0"/>
              </a:rPr>
              <a:t>incertitudes</a:t>
            </a:r>
            <a:r>
              <a:rPr lang="en-US" sz="2000" dirty="0" smtClean="0">
                <a:latin typeface="Comic Sans MS" pitchFamily="66" charset="0"/>
              </a:rPr>
              <a:t> multiples </a:t>
            </a:r>
            <a:r>
              <a:rPr lang="en-US" sz="2000" dirty="0" err="1" smtClean="0">
                <a:latin typeface="Comic Sans MS" pitchFamily="66" charset="0"/>
              </a:rPr>
              <a:t>sur</a:t>
            </a:r>
            <a:r>
              <a:rPr lang="en-US" sz="2000" dirty="0" smtClean="0">
                <a:latin typeface="Comic Sans MS" pitchFamily="66" charset="0"/>
              </a:rPr>
              <a:t> </a:t>
            </a:r>
            <a:r>
              <a:rPr lang="en-US" sz="2000" dirty="0" err="1">
                <a:latin typeface="Comic Sans MS" pitchFamily="66" charset="0"/>
              </a:rPr>
              <a:t>l</a:t>
            </a:r>
            <a:r>
              <a:rPr lang="en-US" sz="2000" dirty="0" err="1" smtClean="0">
                <a:latin typeface="Comic Sans MS" pitchFamily="66" charset="0"/>
              </a:rPr>
              <a:t>’accord</a:t>
            </a:r>
            <a:r>
              <a:rPr lang="en-US" sz="2000" dirty="0" smtClean="0">
                <a:latin typeface="Comic Sans MS" pitchFamily="66" charset="0"/>
              </a:rPr>
              <a:t> </a:t>
            </a:r>
            <a:r>
              <a:rPr lang="en-US" sz="2000" dirty="0" err="1" smtClean="0">
                <a:latin typeface="Comic Sans MS" pitchFamily="66" charset="0"/>
              </a:rPr>
              <a:t>ou</a:t>
            </a:r>
            <a:r>
              <a:rPr lang="en-US" sz="2000" dirty="0" smtClean="0">
                <a:latin typeface="Comic Sans MS" pitchFamily="66" charset="0"/>
              </a:rPr>
              <a:t> le </a:t>
            </a:r>
            <a:r>
              <a:rPr lang="en-US" sz="2000" dirty="0" err="1" smtClean="0">
                <a:latin typeface="Comic Sans MS" pitchFamily="66" charset="0"/>
              </a:rPr>
              <a:t>désaccord</a:t>
            </a:r>
            <a:r>
              <a:rPr lang="en-US" sz="2000" dirty="0" smtClean="0">
                <a:latin typeface="Comic Sans MS" pitchFamily="66" charset="0"/>
              </a:rPr>
              <a:t> entre </a:t>
            </a:r>
            <a:r>
              <a:rPr lang="en-US" sz="2000" dirty="0" err="1" smtClean="0">
                <a:latin typeface="Comic Sans MS" pitchFamily="66" charset="0"/>
              </a:rPr>
              <a:t>Théorie</a:t>
            </a:r>
            <a:r>
              <a:rPr lang="en-US" sz="2000" dirty="0" smtClean="0">
                <a:latin typeface="Comic Sans MS" pitchFamily="66" charset="0"/>
              </a:rPr>
              <a:t>/</a:t>
            </a:r>
            <a:r>
              <a:rPr lang="en-US" sz="2000" dirty="0" err="1" smtClean="0">
                <a:latin typeface="Comic Sans MS" pitchFamily="66" charset="0"/>
              </a:rPr>
              <a:t>modèles</a:t>
            </a:r>
            <a:r>
              <a:rPr lang="en-US" sz="2000" dirty="0" smtClean="0">
                <a:latin typeface="Comic Sans MS" pitchFamily="66" charset="0"/>
              </a:rPr>
              <a:t> et Observations</a:t>
            </a:r>
          </a:p>
          <a:p>
            <a:pPr>
              <a:lnSpc>
                <a:spcPct val="90000"/>
              </a:lnSpc>
            </a:pPr>
            <a:r>
              <a:rPr lang="en-US" sz="2000" dirty="0" smtClean="0">
                <a:latin typeface="Comic Sans MS" pitchFamily="66" charset="0"/>
              </a:rPr>
              <a:t>Importance des </a:t>
            </a:r>
            <a:r>
              <a:rPr lang="en-US" sz="2000" dirty="0" err="1" smtClean="0">
                <a:latin typeface="Comic Sans MS" pitchFamily="66" charset="0"/>
              </a:rPr>
              <a:t>échelles</a:t>
            </a:r>
            <a:r>
              <a:rPr lang="en-US" sz="2000" dirty="0" smtClean="0">
                <a:latin typeface="Comic Sans MS" pitchFamily="66" charset="0"/>
              </a:rPr>
              <a:t> </a:t>
            </a:r>
            <a:r>
              <a:rPr lang="en-US" sz="2000" dirty="0" err="1" smtClean="0">
                <a:latin typeface="Comic Sans MS" pitchFamily="66" charset="0"/>
              </a:rPr>
              <a:t>spatiales</a:t>
            </a:r>
            <a:r>
              <a:rPr lang="en-US" sz="2000" dirty="0" smtClean="0">
                <a:latin typeface="Comic Sans MS" pitchFamily="66" charset="0"/>
              </a:rPr>
              <a:t> et </a:t>
            </a:r>
            <a:r>
              <a:rPr lang="en-US" sz="2000" dirty="0" err="1" smtClean="0">
                <a:latin typeface="Comic Sans MS" pitchFamily="66" charset="0"/>
              </a:rPr>
              <a:t>temporelles</a:t>
            </a:r>
            <a:r>
              <a:rPr lang="en-US" sz="2000" dirty="0" smtClean="0">
                <a:latin typeface="Comic Sans MS" pitchFamily="66" charset="0"/>
              </a:rPr>
              <a:t> </a:t>
            </a:r>
            <a:r>
              <a:rPr lang="en-US" sz="2000" dirty="0" err="1" smtClean="0">
                <a:latin typeface="Comic Sans MS" pitchFamily="66" charset="0"/>
              </a:rPr>
              <a:t>considérées</a:t>
            </a:r>
            <a:endParaRPr lang="en-US" sz="2000" dirty="0" smtClean="0">
              <a:latin typeface="Comic Sans MS" pitchFamily="66" charset="0"/>
            </a:endParaRPr>
          </a:p>
          <a:p>
            <a:pPr>
              <a:lnSpc>
                <a:spcPct val="90000"/>
              </a:lnSpc>
            </a:pPr>
            <a:r>
              <a:rPr lang="en-US" sz="2000" dirty="0" smtClean="0">
                <a:latin typeface="Comic Sans MS" pitchFamily="66" charset="0"/>
              </a:rPr>
              <a:t>Importance des </a:t>
            </a:r>
            <a:r>
              <a:rPr lang="en-US" sz="2000" dirty="0" err="1" smtClean="0">
                <a:latin typeface="Comic Sans MS" pitchFamily="66" charset="0"/>
              </a:rPr>
              <a:t>études</a:t>
            </a:r>
            <a:r>
              <a:rPr lang="en-US" sz="2000" dirty="0" smtClean="0">
                <a:latin typeface="Comic Sans MS" pitchFamily="66" charset="0"/>
              </a:rPr>
              <a:t> de </a:t>
            </a:r>
            <a:r>
              <a:rPr lang="en-US" sz="2000" dirty="0" err="1" smtClean="0">
                <a:latin typeface="Comic Sans MS" pitchFamily="66" charset="0"/>
              </a:rPr>
              <a:t>détection</a:t>
            </a:r>
            <a:r>
              <a:rPr lang="en-US" sz="2000" dirty="0" smtClean="0">
                <a:latin typeface="Comic Sans MS" pitchFamily="66" charset="0"/>
              </a:rPr>
              <a:t> et </a:t>
            </a:r>
            <a:r>
              <a:rPr lang="en-US" sz="2000" dirty="0" err="1">
                <a:latin typeface="Comic Sans MS" pitchFamily="66" charset="0"/>
              </a:rPr>
              <a:t>d</a:t>
            </a:r>
            <a:r>
              <a:rPr lang="en-US" sz="2000" dirty="0" err="1" smtClean="0">
                <a:latin typeface="Comic Sans MS" pitchFamily="66" charset="0"/>
              </a:rPr>
              <a:t>’attribution</a:t>
            </a:r>
            <a:r>
              <a:rPr lang="en-US" sz="2000" dirty="0" smtClean="0">
                <a:latin typeface="Comic Sans MS" pitchFamily="66" charset="0"/>
              </a:rPr>
              <a:t> des causes des variations et </a:t>
            </a:r>
            <a:r>
              <a:rPr lang="en-US" sz="2000" dirty="0" err="1" smtClean="0">
                <a:latin typeface="Comic Sans MS" pitchFamily="66" charset="0"/>
              </a:rPr>
              <a:t>changements</a:t>
            </a:r>
            <a:r>
              <a:rPr lang="en-US" sz="2000" dirty="0" smtClean="0">
                <a:latin typeface="Comic Sans MS" pitchFamily="66" charset="0"/>
              </a:rPr>
              <a:t> </a:t>
            </a:r>
            <a:r>
              <a:rPr lang="en-US" sz="2000" dirty="0" err="1" smtClean="0">
                <a:latin typeface="Comic Sans MS" pitchFamily="66" charset="0"/>
              </a:rPr>
              <a:t>climatiques</a:t>
            </a:r>
            <a:r>
              <a:rPr lang="en-US" sz="2000" dirty="0" smtClean="0">
                <a:latin typeface="Comic Sans MS" pitchFamily="66" charset="0"/>
              </a:rPr>
              <a:t> </a:t>
            </a:r>
            <a:r>
              <a:rPr lang="en-US" sz="2000" dirty="0" err="1" smtClean="0">
                <a:latin typeface="Comic Sans MS" pitchFamily="66" charset="0"/>
              </a:rPr>
              <a:t>observés</a:t>
            </a:r>
            <a:r>
              <a:rPr lang="en-US" sz="2000" dirty="0" smtClean="0">
                <a:latin typeface="Comic Sans MS" pitchFamily="66" charset="0"/>
              </a:rPr>
              <a:t> et </a:t>
            </a:r>
            <a:r>
              <a:rPr lang="en-US" sz="2000" dirty="0" err="1" smtClean="0">
                <a:latin typeface="Comic Sans MS" pitchFamily="66" charset="0"/>
              </a:rPr>
              <a:t>projetés</a:t>
            </a:r>
            <a:r>
              <a:rPr lang="en-US" sz="2000" dirty="0" smtClean="0">
                <a:latin typeface="Comic Sans MS" pitchFamily="66" charset="0"/>
              </a:rPr>
              <a:t>.</a:t>
            </a:r>
          </a:p>
          <a:p>
            <a:pPr>
              <a:lnSpc>
                <a:spcPct val="90000"/>
              </a:lnSpc>
            </a:pPr>
            <a:r>
              <a:rPr lang="en-US" sz="2000" dirty="0" smtClean="0">
                <a:latin typeface="Comic Sans MS" pitchFamily="66" charset="0"/>
              </a:rPr>
              <a:t>Les </a:t>
            </a:r>
            <a:r>
              <a:rPr lang="en-US" sz="2000" dirty="0" err="1" smtClean="0">
                <a:latin typeface="Comic Sans MS" pitchFamily="66" charset="0"/>
              </a:rPr>
              <a:t>modèles</a:t>
            </a:r>
            <a:r>
              <a:rPr lang="en-US" sz="2000" dirty="0" smtClean="0">
                <a:latin typeface="Comic Sans MS" pitchFamily="66" charset="0"/>
              </a:rPr>
              <a:t> </a:t>
            </a:r>
            <a:r>
              <a:rPr lang="en-US" sz="2000" dirty="0" err="1" smtClean="0">
                <a:latin typeface="Comic Sans MS" pitchFamily="66" charset="0"/>
              </a:rPr>
              <a:t>seront</a:t>
            </a:r>
            <a:r>
              <a:rPr lang="en-US" sz="2000" dirty="0" smtClean="0">
                <a:latin typeface="Comic Sans MS" pitchFamily="66" charset="0"/>
              </a:rPr>
              <a:t> </a:t>
            </a:r>
            <a:r>
              <a:rPr lang="en-US" sz="2000" dirty="0" err="1" smtClean="0">
                <a:latin typeface="Comic Sans MS" pitchFamily="66" charset="0"/>
              </a:rPr>
              <a:t>toujours</a:t>
            </a:r>
            <a:r>
              <a:rPr lang="en-US" sz="2000" dirty="0" smtClean="0">
                <a:latin typeface="Comic Sans MS" pitchFamily="66" charset="0"/>
              </a:rPr>
              <a:t> </a:t>
            </a:r>
            <a:r>
              <a:rPr lang="en-US" sz="2000" dirty="0" err="1" smtClean="0">
                <a:latin typeface="Comic Sans MS" pitchFamily="66" charset="0"/>
              </a:rPr>
              <a:t>imparfaits</a:t>
            </a:r>
            <a:r>
              <a:rPr lang="en-US" sz="2000" dirty="0" smtClean="0">
                <a:latin typeface="Comic Sans MS" pitchFamily="66" charset="0"/>
              </a:rPr>
              <a:t>: la </a:t>
            </a:r>
            <a:r>
              <a:rPr lang="en-US" sz="2000" dirty="0" err="1" smtClean="0">
                <a:latin typeface="Comic Sans MS" pitchFamily="66" charset="0"/>
              </a:rPr>
              <a:t>confiance</a:t>
            </a:r>
            <a:r>
              <a:rPr lang="en-US" sz="2000" dirty="0" smtClean="0">
                <a:latin typeface="Comic Sans MS" pitchFamily="66" charset="0"/>
              </a:rPr>
              <a:t> </a:t>
            </a:r>
            <a:r>
              <a:rPr lang="en-US" sz="2000" dirty="0" err="1" smtClean="0">
                <a:latin typeface="Comic Sans MS" pitchFamily="66" charset="0"/>
              </a:rPr>
              <a:t>dans</a:t>
            </a:r>
            <a:r>
              <a:rPr lang="en-US" sz="2000" dirty="0" smtClean="0">
                <a:latin typeface="Comic Sans MS" pitchFamily="66" charset="0"/>
              </a:rPr>
              <a:t> les </a:t>
            </a:r>
            <a:r>
              <a:rPr lang="en-US" sz="2000" dirty="0" err="1" smtClean="0">
                <a:latin typeface="Comic Sans MS" pitchFamily="66" charset="0"/>
              </a:rPr>
              <a:t>modéles</a:t>
            </a:r>
            <a:r>
              <a:rPr lang="en-US" sz="2000" dirty="0" smtClean="0">
                <a:latin typeface="Comic Sans MS" pitchFamily="66" charset="0"/>
              </a:rPr>
              <a:t> </a:t>
            </a:r>
            <a:r>
              <a:rPr lang="en-US" sz="2000" dirty="0" err="1" smtClean="0">
                <a:latin typeface="Comic Sans MS" pitchFamily="66" charset="0"/>
              </a:rPr>
              <a:t>provient</a:t>
            </a:r>
            <a:r>
              <a:rPr lang="en-US" sz="2000" dirty="0">
                <a:latin typeface="Comic Sans MS" pitchFamily="66" charset="0"/>
              </a:rPr>
              <a:t> </a:t>
            </a:r>
            <a:r>
              <a:rPr lang="en-US" sz="2000" dirty="0" smtClean="0">
                <a:latin typeface="Comic Sans MS" pitchFamily="66" charset="0"/>
              </a:rPr>
              <a:t>de la </a:t>
            </a:r>
            <a:r>
              <a:rPr lang="en-US" sz="2000" b="1" dirty="0" smtClean="0">
                <a:latin typeface="Comic Sans MS" pitchFamily="66" charset="0"/>
              </a:rPr>
              <a:t>convergence</a:t>
            </a:r>
            <a:r>
              <a:rPr lang="en-US" sz="2000" dirty="0" smtClean="0">
                <a:latin typeface="Comic Sans MS" pitchFamily="66" charset="0"/>
              </a:rPr>
              <a:t> des </a:t>
            </a:r>
            <a:r>
              <a:rPr lang="en-US" sz="2000" dirty="0" err="1" smtClean="0">
                <a:latin typeface="Comic Sans MS" pitchFamily="66" charset="0"/>
              </a:rPr>
              <a:t>résultats</a:t>
            </a:r>
            <a:r>
              <a:rPr lang="en-US" sz="2000" dirty="0" smtClean="0">
                <a:latin typeface="Comic Sans MS" pitchFamily="66" charset="0"/>
              </a:rPr>
              <a:t> au </a:t>
            </a:r>
            <a:r>
              <a:rPr lang="en-US" sz="2000" dirty="0" err="1" smtClean="0">
                <a:latin typeface="Comic Sans MS" pitchFamily="66" charset="0"/>
              </a:rPr>
              <a:t>cours</a:t>
            </a:r>
            <a:r>
              <a:rPr lang="en-US" sz="2000" dirty="0" smtClean="0">
                <a:latin typeface="Comic Sans MS" pitchFamily="66" charset="0"/>
              </a:rPr>
              <a:t> du temps et de </a:t>
            </a:r>
            <a:r>
              <a:rPr lang="en-US" sz="2000" dirty="0" err="1" smtClean="0">
                <a:latin typeface="Comic Sans MS" pitchFamily="66" charset="0"/>
              </a:rPr>
              <a:t>leur</a:t>
            </a:r>
            <a:r>
              <a:rPr lang="en-US" sz="2000" dirty="0" smtClean="0">
                <a:latin typeface="Comic Sans MS" pitchFamily="66" charset="0"/>
              </a:rPr>
              <a:t> </a:t>
            </a:r>
            <a:r>
              <a:rPr lang="en-US" sz="2000" dirty="0" err="1" smtClean="0">
                <a:latin typeface="Comic Sans MS" pitchFamily="66" charset="0"/>
              </a:rPr>
              <a:t>cohérence</a:t>
            </a:r>
            <a:r>
              <a:rPr lang="en-US" sz="2000" dirty="0" smtClean="0">
                <a:latin typeface="Comic Sans MS" pitchFamily="66" charset="0"/>
              </a:rPr>
              <a:t> avec </a:t>
            </a:r>
            <a:r>
              <a:rPr lang="en-US" sz="2000" dirty="0" err="1" smtClean="0">
                <a:latin typeface="Comic Sans MS" pitchFamily="66" charset="0"/>
              </a:rPr>
              <a:t>notre</a:t>
            </a:r>
            <a:r>
              <a:rPr lang="en-US" sz="2000" dirty="0" smtClean="0">
                <a:latin typeface="Comic Sans MS" pitchFamily="66" charset="0"/>
              </a:rPr>
              <a:t> </a:t>
            </a:r>
            <a:r>
              <a:rPr lang="en-US" sz="2000" dirty="0" err="1" smtClean="0">
                <a:latin typeface="Comic Sans MS" pitchFamily="66" charset="0"/>
              </a:rPr>
              <a:t>connaissance</a:t>
            </a:r>
            <a:r>
              <a:rPr lang="en-US" sz="2000" dirty="0" smtClean="0">
                <a:latin typeface="Comic Sans MS" pitchFamily="66" charset="0"/>
              </a:rPr>
              <a:t> de la physique du </a:t>
            </a:r>
            <a:r>
              <a:rPr lang="en-US" sz="2000" dirty="0" err="1" smtClean="0">
                <a:latin typeface="Comic Sans MS" pitchFamily="66" charset="0"/>
              </a:rPr>
              <a:t>système</a:t>
            </a:r>
            <a:endParaRPr lang="en-US" sz="2000" dirty="0" smtClean="0">
              <a:latin typeface="Comic Sans MS" pitchFamily="66" charset="0"/>
            </a:endParaRPr>
          </a:p>
        </p:txBody>
      </p:sp>
      <p:sp>
        <p:nvSpPr>
          <p:cNvPr id="8" name="Rectangle 2"/>
          <p:cNvSpPr txBox="1">
            <a:spLocks noChangeArrowheads="1"/>
          </p:cNvSpPr>
          <p:nvPr/>
        </p:nvSpPr>
        <p:spPr bwMode="auto">
          <a:xfrm>
            <a:off x="457200" y="228600"/>
            <a:ext cx="8229600" cy="609600"/>
          </a:xfrm>
          <a:prstGeom prst="rect">
            <a:avLst/>
          </a:prstGeom>
          <a:noFill/>
          <a:ln w="9525">
            <a:noFill/>
            <a:miter lim="800000"/>
            <a:headEnd/>
            <a:tailEnd/>
          </a:ln>
          <a:effectLst/>
        </p:spPr>
        <p:txBody>
          <a:bodyPr anchor="ctr"/>
          <a:lstStyle/>
          <a:p>
            <a:pPr algn="ctr"/>
            <a:r>
              <a:rPr lang="en-US" sz="3600" b="1" i="1" dirty="0" err="1" smtClean="0">
                <a:solidFill>
                  <a:srgbClr val="FF9900"/>
                </a:solidFill>
                <a:latin typeface="Comic Sans MS" pitchFamily="66" charset="0"/>
              </a:rPr>
              <a:t>Quelques</a:t>
            </a:r>
            <a:r>
              <a:rPr lang="en-US" sz="3600" b="1" i="1" dirty="0" smtClean="0">
                <a:solidFill>
                  <a:srgbClr val="FF9900"/>
                </a:solidFill>
                <a:latin typeface="Comic Sans MS" pitchFamily="66" charset="0"/>
              </a:rPr>
              <a:t> conclusions</a:t>
            </a:r>
            <a:endParaRPr lang="en-US" sz="3200" b="1" i="1" dirty="0">
              <a:solidFill>
                <a:srgbClr val="FF9900"/>
              </a:solidFill>
              <a:latin typeface="Comic Sans MS" pitchFamily="66"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52400" y="1524000"/>
            <a:ext cx="7848600" cy="1549152"/>
          </a:xfrm>
          <a:prstGeom prst="rect">
            <a:avLst/>
          </a:prstGeom>
        </p:spPr>
        <p:txBody>
          <a:bodyPr/>
          <a:lstStyle/>
          <a:p>
            <a:pPr marL="463550" marR="0" lvl="0" indent="-463550" algn="l" defTabSz="914400" rtl="0" eaLnBrk="1" fontAlgn="base" latinLnBrk="0" hangingPunct="1">
              <a:lnSpc>
                <a:spcPct val="90000"/>
              </a:lnSpc>
              <a:spcBef>
                <a:spcPct val="20000"/>
              </a:spcBef>
              <a:spcAft>
                <a:spcPct val="0"/>
              </a:spcAft>
              <a:buClrTx/>
              <a:buSzTx/>
              <a:buFont typeface="Wingdings" pitchFamily="2" charset="2"/>
              <a:buChar char=""/>
              <a:tabLst/>
              <a:defRPr/>
            </a:pPr>
            <a:r>
              <a:rPr lang="fr-FR" sz="2800" i="1" kern="0" dirty="0" smtClean="0">
                <a:latin typeface="Comic Sans MS" pitchFamily="66" charset="0"/>
              </a:rPr>
              <a:t>La prévisibilité est une </a:t>
            </a:r>
            <a:r>
              <a:rPr lang="fr-FR" sz="2800" i="1" u="sng" kern="0" dirty="0" smtClean="0">
                <a:latin typeface="Comic Sans MS" pitchFamily="66" charset="0"/>
              </a:rPr>
              <a:t>propriété</a:t>
            </a:r>
            <a:r>
              <a:rPr lang="fr-FR" sz="2800" i="1" kern="0" dirty="0" smtClean="0">
                <a:latin typeface="Comic Sans MS" pitchFamily="66" charset="0"/>
              </a:rPr>
              <a:t> du système considéré (dépendance à la composante du système climatique, aux échelles spatiale et temporelle)</a:t>
            </a:r>
            <a:endParaRPr kumimoji="0" lang="fr-FR" sz="2800" i="1" u="none" strike="noStrike" kern="0" cap="none" spc="0" normalizeH="0" noProof="0" dirty="0" smtClean="0">
              <a:ln>
                <a:noFill/>
              </a:ln>
              <a:solidFill>
                <a:schemeClr val="tx1"/>
              </a:solidFill>
              <a:effectLst/>
              <a:uLnTx/>
              <a:uFillTx/>
              <a:latin typeface="Comic Sans MS" pitchFamily="66" charset="0"/>
            </a:endParaRPr>
          </a:p>
          <a:p>
            <a:pPr marL="463550" marR="0" lvl="0" indent="-463550" algn="l" defTabSz="914400" rtl="0" eaLnBrk="1" fontAlgn="base" latinLnBrk="0" hangingPunct="1">
              <a:lnSpc>
                <a:spcPct val="90000"/>
              </a:lnSpc>
              <a:spcBef>
                <a:spcPct val="20000"/>
              </a:spcBef>
              <a:spcAft>
                <a:spcPct val="0"/>
              </a:spcAft>
              <a:buClrTx/>
              <a:buSzTx/>
              <a:buFont typeface="Wingdings" pitchFamily="2" charset="2"/>
              <a:buChar char=""/>
              <a:tabLst/>
              <a:defRPr/>
            </a:pPr>
            <a:r>
              <a:rPr lang="fr-FR" sz="2800" i="1" kern="0" dirty="0" smtClean="0">
                <a:latin typeface="Comic Sans MS" pitchFamily="66" charset="0"/>
              </a:rPr>
              <a:t>Les prévisions du temps et du climat sont </a:t>
            </a:r>
            <a:r>
              <a:rPr lang="fr-FR" sz="2800" i="1" u="sng" kern="0" dirty="0" smtClean="0">
                <a:latin typeface="Comic Sans MS" pitchFamily="66" charset="0"/>
              </a:rPr>
              <a:t>nécessairement</a:t>
            </a:r>
            <a:r>
              <a:rPr lang="fr-FR" sz="2800" i="1" kern="0" dirty="0" smtClean="0">
                <a:latin typeface="Comic Sans MS" pitchFamily="66" charset="0"/>
              </a:rPr>
              <a:t> incertaines: Observations, modèles numériques, facteurs externes, tous empreints d’incertitude !</a:t>
            </a:r>
          </a:p>
          <a:p>
            <a:pPr marL="463550" marR="0" lvl="0" indent="-463550" algn="l" defTabSz="914400" rtl="0" eaLnBrk="1" fontAlgn="base" latinLnBrk="0" hangingPunct="1">
              <a:lnSpc>
                <a:spcPct val="90000"/>
              </a:lnSpc>
              <a:spcBef>
                <a:spcPct val="20000"/>
              </a:spcBef>
              <a:spcAft>
                <a:spcPct val="0"/>
              </a:spcAft>
              <a:buClrTx/>
              <a:buSzTx/>
              <a:buFont typeface="Wingdings" pitchFamily="2" charset="2"/>
              <a:buChar char=""/>
              <a:tabLst/>
              <a:defRPr/>
            </a:pPr>
            <a:r>
              <a:rPr kumimoji="0" lang="fr-FR" sz="2800" i="1" u="none" strike="noStrike" kern="0" cap="none" spc="0" normalizeH="0" baseline="0" noProof="0" dirty="0" smtClean="0">
                <a:ln>
                  <a:noFill/>
                </a:ln>
                <a:solidFill>
                  <a:schemeClr val="tx1"/>
                </a:solidFill>
                <a:effectLst/>
                <a:uLnTx/>
                <a:uFillTx/>
                <a:latin typeface="Comic Sans MS" pitchFamily="66" charset="0"/>
              </a:rPr>
              <a:t>Prévision du temps</a:t>
            </a:r>
            <a:r>
              <a:rPr kumimoji="0" lang="fr-FR" sz="2800" i="1" u="none" strike="noStrike" kern="0" cap="none" spc="0" normalizeH="0" noProof="0" dirty="0" smtClean="0">
                <a:ln>
                  <a:noFill/>
                </a:ln>
                <a:solidFill>
                  <a:schemeClr val="tx1"/>
                </a:solidFill>
                <a:effectLst/>
                <a:uLnTx/>
                <a:uFillTx/>
                <a:latin typeface="Comic Sans MS" pitchFamily="66" charset="0"/>
              </a:rPr>
              <a:t> </a:t>
            </a:r>
            <a:r>
              <a:rPr lang="fr-FR" sz="2800" i="1" kern="0" dirty="0" smtClean="0">
                <a:latin typeface="Comic Sans MS" pitchFamily="66" charset="0"/>
              </a:rPr>
              <a:t>et du climat</a:t>
            </a:r>
            <a:r>
              <a:rPr kumimoji="0" lang="fr-FR" sz="2800" i="1" u="none" strike="noStrike" kern="0" cap="none" spc="0" normalizeH="0" noProof="0" dirty="0" smtClean="0">
                <a:ln>
                  <a:noFill/>
                </a:ln>
                <a:solidFill>
                  <a:schemeClr val="tx1"/>
                </a:solidFill>
                <a:effectLst/>
                <a:uLnTx/>
                <a:uFillTx/>
                <a:latin typeface="Comic Sans MS" pitchFamily="66" charset="0"/>
              </a:rPr>
              <a:t> </a:t>
            </a:r>
            <a:r>
              <a:rPr kumimoji="0" lang="fr-FR" sz="2800" i="1" u="sng" strike="noStrike" kern="0" cap="none" spc="0" normalizeH="0" noProof="0" dirty="0" smtClean="0">
                <a:ln>
                  <a:noFill/>
                </a:ln>
                <a:solidFill>
                  <a:schemeClr val="tx1"/>
                </a:solidFill>
                <a:effectLst/>
                <a:uLnTx/>
                <a:uFillTx/>
                <a:latin typeface="Comic Sans MS" pitchFamily="66" charset="0"/>
              </a:rPr>
              <a:t>inséparable</a:t>
            </a:r>
            <a:r>
              <a:rPr kumimoji="0" lang="fr-FR" sz="2800" i="1" u="none" strike="noStrike" kern="0" cap="none" spc="0" normalizeH="0" noProof="0" dirty="0" smtClean="0">
                <a:ln>
                  <a:noFill/>
                </a:ln>
                <a:solidFill>
                  <a:schemeClr val="tx1"/>
                </a:solidFill>
                <a:effectLst/>
                <a:uLnTx/>
                <a:uFillTx/>
                <a:latin typeface="Comic Sans MS" pitchFamily="66" charset="0"/>
              </a:rPr>
              <a:t> de la prévision de l’incertitude associée</a:t>
            </a:r>
            <a:endParaRPr kumimoji="0" lang="fr-FR" sz="2800" i="1" u="none" strike="noStrike" kern="0" cap="none" spc="0" normalizeH="0" baseline="0" noProof="0" dirty="0" smtClean="0">
              <a:ln>
                <a:noFill/>
              </a:ln>
              <a:solidFill>
                <a:schemeClr val="tx1"/>
              </a:solidFill>
              <a:effectLst/>
              <a:uLnTx/>
              <a:uFillTx/>
              <a:latin typeface="Comic Sans MS" pitchFamily="66" charset="0"/>
            </a:endParaRPr>
          </a:p>
          <a:p>
            <a:pPr marR="0" lvl="0" algn="l" defTabSz="914400" rtl="0" eaLnBrk="1" fontAlgn="base" latinLnBrk="0" hangingPunct="1">
              <a:lnSpc>
                <a:spcPct val="90000"/>
              </a:lnSpc>
              <a:spcBef>
                <a:spcPct val="20000"/>
              </a:spcBef>
              <a:spcAft>
                <a:spcPct val="0"/>
              </a:spcAft>
              <a:buClrTx/>
              <a:buSzTx/>
              <a:tabLst/>
              <a:defRPr/>
            </a:pPr>
            <a:endParaRPr lang="fr-FR" sz="2800" i="1" kern="0" dirty="0" smtClean="0">
              <a:latin typeface="Comic Sans MS" pitchFamily="66" charset="0"/>
            </a:endParaRPr>
          </a:p>
          <a:p>
            <a:pPr marR="0" lvl="0" algn="l" defTabSz="914400" rtl="0" eaLnBrk="1" fontAlgn="base" latinLnBrk="0" hangingPunct="1">
              <a:lnSpc>
                <a:spcPct val="90000"/>
              </a:lnSpc>
              <a:spcBef>
                <a:spcPct val="20000"/>
              </a:spcBef>
              <a:spcAft>
                <a:spcPct val="0"/>
              </a:spcAft>
              <a:buClrTx/>
              <a:buSzTx/>
              <a:tabLst/>
              <a:defRPr/>
            </a:pPr>
            <a:endParaRPr kumimoji="0" lang="fr-FR" sz="2800" i="1" u="none" strike="noStrike" kern="0" cap="none" spc="0" normalizeH="0" baseline="0" noProof="0" dirty="0" smtClean="0">
              <a:ln>
                <a:noFill/>
              </a:ln>
              <a:solidFill>
                <a:schemeClr val="tx1"/>
              </a:solidFill>
              <a:effectLst/>
              <a:uLnTx/>
              <a:uFillTx/>
              <a:latin typeface="Comic Sans MS" pitchFamily="66" charset="0"/>
            </a:endParaRPr>
          </a:p>
        </p:txBody>
      </p:sp>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4</a:t>
            </a:fld>
            <a:endParaRPr lang="en-US"/>
          </a:p>
        </p:txBody>
      </p:sp>
      <p:sp>
        <p:nvSpPr>
          <p:cNvPr id="7" name="Rectangle 2"/>
          <p:cNvSpPr txBox="1">
            <a:spLocks noChangeArrowheads="1"/>
          </p:cNvSpPr>
          <p:nvPr/>
        </p:nvSpPr>
        <p:spPr>
          <a:xfrm>
            <a:off x="228600" y="152400"/>
            <a:ext cx="8686800" cy="685800"/>
          </a:xfrm>
          <a:prstGeom prst="rect">
            <a:avLst/>
          </a:prstGeom>
          <a:effectLst/>
        </p:spPr>
        <p:txBody>
          <a:bodyPr/>
          <a:lstStyle/>
          <a:p>
            <a:pPr algn="ctr">
              <a:defRPr/>
            </a:pPr>
            <a:r>
              <a:rPr lang="en-US" sz="4000" b="1" i="1" kern="0" dirty="0" smtClean="0">
                <a:solidFill>
                  <a:srgbClr val="FF9900"/>
                </a:solidFill>
                <a:latin typeface="Comic Sans MS" pitchFamily="66" charset="0"/>
                <a:ea typeface="+mj-ea"/>
                <a:cs typeface="+mj-cs"/>
              </a:rPr>
              <a:t> </a:t>
            </a:r>
            <a:r>
              <a:rPr lang="en-US" sz="4000" b="1" i="1" kern="0" dirty="0" err="1">
                <a:solidFill>
                  <a:srgbClr val="FF9900"/>
                </a:solidFill>
                <a:latin typeface="Comic Sans MS" pitchFamily="66" charset="0"/>
                <a:ea typeface="+mj-ea"/>
                <a:cs typeface="+mj-cs"/>
              </a:rPr>
              <a:t>P</a:t>
            </a:r>
            <a:r>
              <a:rPr lang="en-US" sz="4000" b="1" i="1" kern="0" dirty="0" err="1" smtClean="0">
                <a:solidFill>
                  <a:srgbClr val="FF9900"/>
                </a:solidFill>
                <a:latin typeface="Comic Sans MS" pitchFamily="66" charset="0"/>
                <a:ea typeface="+mj-ea"/>
                <a:cs typeface="+mj-cs"/>
              </a:rPr>
              <a:t>révisibilité</a:t>
            </a:r>
            <a:r>
              <a:rPr lang="en-US" sz="4000" b="1" i="1" kern="0" dirty="0" smtClean="0">
                <a:solidFill>
                  <a:srgbClr val="FF9900"/>
                </a:solidFill>
                <a:latin typeface="Comic Sans MS" pitchFamily="66" charset="0"/>
                <a:ea typeface="+mj-ea"/>
                <a:cs typeface="+mj-cs"/>
              </a:rPr>
              <a:t> et </a:t>
            </a:r>
            <a:r>
              <a:rPr lang="en-US" sz="4000" b="1" i="1" kern="0" dirty="0" err="1" smtClean="0">
                <a:solidFill>
                  <a:srgbClr val="FF9900"/>
                </a:solidFill>
                <a:latin typeface="Comic Sans MS" pitchFamily="66" charset="0"/>
                <a:ea typeface="+mj-ea"/>
                <a:cs typeface="+mj-cs"/>
              </a:rPr>
              <a:t>incertitudes</a:t>
            </a:r>
            <a:r>
              <a:rPr lang="en-US" sz="4000" b="1" i="1" kern="0" dirty="0" smtClean="0">
                <a:solidFill>
                  <a:srgbClr val="FF9900"/>
                </a:solidFill>
                <a:latin typeface="Comic Sans MS" pitchFamily="66" charset="0"/>
                <a:ea typeface="+mj-ea"/>
                <a:cs typeface="+mj-cs"/>
              </a:rPr>
              <a:t> (1) </a:t>
            </a:r>
            <a:r>
              <a:rPr lang="en-US" sz="4000" i="1" kern="0" dirty="0" smtClean="0">
                <a:solidFill>
                  <a:srgbClr val="FF9900"/>
                </a:solidFill>
                <a:latin typeface="Comic Sans MS" pitchFamily="66" charset="0"/>
                <a:ea typeface="+mj-ea"/>
                <a:cs typeface="+mj-cs"/>
              </a:rPr>
              <a:t> </a:t>
            </a:r>
            <a:endParaRPr lang="en-US" sz="4000" i="1" kern="0" dirty="0">
              <a:solidFill>
                <a:srgbClr val="FF9900"/>
              </a:solidFill>
              <a:latin typeface="Comic Sans MS" pitchFamily="66" charset="0"/>
              <a:ea typeface="+mj-ea"/>
              <a:cs typeface="+mj-cs"/>
            </a:endParaRPr>
          </a:p>
        </p:txBody>
      </p:sp>
    </p:spTree>
    <p:extLst>
      <p:ext uri="{BB962C8B-B14F-4D97-AF65-F5344CB8AC3E}">
        <p14:creationId xmlns:p14="http://schemas.microsoft.com/office/powerpoint/2010/main" val="17580457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52400" y="1447800"/>
            <a:ext cx="7848600" cy="4419600"/>
          </a:xfrm>
          <a:prstGeom prst="rect">
            <a:avLst/>
          </a:prstGeom>
        </p:spPr>
        <p:txBody>
          <a:bodyPr/>
          <a:lstStyle/>
          <a:p>
            <a:pPr marL="463550" marR="0" lvl="0" indent="-463550" algn="l" defTabSz="914400" rtl="0" eaLnBrk="1" fontAlgn="base" latinLnBrk="0" hangingPunct="1">
              <a:lnSpc>
                <a:spcPct val="90000"/>
              </a:lnSpc>
              <a:spcBef>
                <a:spcPct val="20000"/>
              </a:spcBef>
              <a:spcAft>
                <a:spcPct val="0"/>
              </a:spcAft>
              <a:buClrTx/>
              <a:buSzTx/>
              <a:buFont typeface="Wingdings" pitchFamily="2" charset="2"/>
              <a:buChar char=""/>
              <a:tabLst/>
              <a:defRPr/>
            </a:pPr>
            <a:r>
              <a:rPr lang="fr-FR" sz="2800" i="1" kern="0" noProof="0" dirty="0" smtClean="0">
                <a:latin typeface="Comic Sans MS" pitchFamily="66" charset="0"/>
              </a:rPr>
              <a:t>Prévision probabiliste: </a:t>
            </a:r>
            <a:r>
              <a:rPr lang="fr-FR" sz="2800" i="1" kern="0" noProof="0" dirty="0" err="1" smtClean="0">
                <a:latin typeface="Lucida Grande"/>
                <a:ea typeface="Lucida Grande"/>
                <a:cs typeface="Lucida Grande"/>
              </a:rPr>
              <a:t>ρ</a:t>
            </a:r>
            <a:r>
              <a:rPr lang="fr-FR" sz="2800" i="1" kern="0" dirty="0" smtClean="0">
                <a:latin typeface="Comic Sans MS" pitchFamily="66" charset="0"/>
              </a:rPr>
              <a:t>(</a:t>
            </a:r>
            <a:r>
              <a:rPr lang="fr-FR" sz="2800" i="1" kern="0" dirty="0" err="1" smtClean="0">
                <a:latin typeface="Comic Sans MS" pitchFamily="66" charset="0"/>
              </a:rPr>
              <a:t>X,t</a:t>
            </a:r>
            <a:r>
              <a:rPr lang="fr-FR" sz="2800" i="1" kern="0" dirty="0" smtClean="0">
                <a:latin typeface="Comic Sans MS" pitchFamily="66" charset="0"/>
              </a:rPr>
              <a:t>).</a:t>
            </a:r>
            <a:r>
              <a:rPr lang="fr-FR" sz="2800" i="1" kern="0" dirty="0" err="1" smtClean="0">
                <a:latin typeface="Comic Sans MS" pitchFamily="66" charset="0"/>
              </a:rPr>
              <a:t>dV</a:t>
            </a:r>
            <a:endParaRPr kumimoji="0" lang="fr-FR" sz="2800" i="1" u="none" strike="noStrike" kern="0" cap="none" spc="0" normalizeH="0" noProof="0" dirty="0" smtClean="0">
              <a:ln>
                <a:noFill/>
              </a:ln>
              <a:solidFill>
                <a:schemeClr val="tx1"/>
              </a:solidFill>
              <a:effectLst/>
              <a:uLnTx/>
              <a:uFillTx/>
              <a:latin typeface="Comic Sans MS" pitchFamily="66" charset="0"/>
            </a:endParaRPr>
          </a:p>
          <a:p>
            <a:pPr marL="463550" marR="0" lvl="0" indent="-463550" algn="l" defTabSz="914400" rtl="0" eaLnBrk="1" fontAlgn="base" latinLnBrk="0" hangingPunct="1">
              <a:lnSpc>
                <a:spcPct val="90000"/>
              </a:lnSpc>
              <a:spcBef>
                <a:spcPct val="20000"/>
              </a:spcBef>
              <a:spcAft>
                <a:spcPct val="0"/>
              </a:spcAft>
              <a:buClrTx/>
              <a:buSzTx/>
              <a:buFont typeface="Wingdings" pitchFamily="2" charset="2"/>
              <a:buChar char=""/>
              <a:tabLst/>
              <a:defRPr/>
            </a:pPr>
            <a:r>
              <a:rPr lang="fr-FR" sz="2800" i="1" kern="0" dirty="0" smtClean="0">
                <a:latin typeface="Comic Sans MS" pitchFamily="66" charset="0"/>
              </a:rPr>
              <a:t>Equation de Liouville: cadre général de la description probabiliste de l’ensemble des solutions d’un modèle numérique avec différentes conditions initiales </a:t>
            </a:r>
          </a:p>
          <a:p>
            <a:pPr marL="463550" lvl="0" indent="-463550">
              <a:lnSpc>
                <a:spcPct val="90000"/>
              </a:lnSpc>
              <a:spcBef>
                <a:spcPct val="20000"/>
              </a:spcBef>
              <a:buFont typeface="Wingdings" pitchFamily="2" charset="2"/>
              <a:buChar char=""/>
              <a:defRPr/>
            </a:pPr>
            <a:r>
              <a:rPr lang="fr-FR" sz="2800" i="1" kern="0" dirty="0" smtClean="0">
                <a:latin typeface="Comic Sans MS" pitchFamily="66" charset="0"/>
              </a:rPr>
              <a:t>Equation linéaire, analogue à l’équation de conservation de la masse pour </a:t>
            </a:r>
            <a:r>
              <a:rPr lang="fr-FR" sz="2800" i="1" kern="0" dirty="0" err="1">
                <a:latin typeface="Lucida Grande"/>
                <a:ea typeface="Lucida Grande"/>
                <a:cs typeface="Lucida Grande"/>
              </a:rPr>
              <a:t>ρ</a:t>
            </a:r>
            <a:r>
              <a:rPr lang="fr-FR" sz="2800" i="1" kern="0" dirty="0">
                <a:latin typeface="Comic Sans MS" pitchFamily="66" charset="0"/>
              </a:rPr>
              <a:t>(</a:t>
            </a:r>
            <a:r>
              <a:rPr lang="fr-FR" sz="2800" i="1" kern="0" dirty="0" err="1">
                <a:latin typeface="Comic Sans MS" pitchFamily="66" charset="0"/>
              </a:rPr>
              <a:t>X,t</a:t>
            </a:r>
            <a:r>
              <a:rPr lang="fr-FR" sz="2800" i="1" kern="0" dirty="0" smtClean="0">
                <a:latin typeface="Comic Sans MS" pitchFamily="66" charset="0"/>
              </a:rPr>
              <a:t>)</a:t>
            </a:r>
          </a:p>
          <a:p>
            <a:pPr marL="463550" lvl="0" indent="-463550">
              <a:lnSpc>
                <a:spcPct val="90000"/>
              </a:lnSpc>
              <a:spcBef>
                <a:spcPct val="20000"/>
              </a:spcBef>
              <a:buFont typeface="Wingdings" pitchFamily="2" charset="2"/>
              <a:buChar char=""/>
              <a:defRPr/>
            </a:pPr>
            <a:r>
              <a:rPr lang="fr-FR" sz="2800" i="1" kern="0" dirty="0" smtClean="0">
                <a:latin typeface="Comic Sans MS" pitchFamily="66" charset="0"/>
              </a:rPr>
              <a:t>Modèles réalistes: grande dimension de l’espace des phases </a:t>
            </a:r>
          </a:p>
          <a:p>
            <a:pPr marL="463550" lvl="0" indent="-463550">
              <a:lnSpc>
                <a:spcPct val="90000"/>
              </a:lnSpc>
              <a:spcBef>
                <a:spcPct val="20000"/>
              </a:spcBef>
              <a:buFont typeface="Wingdings" pitchFamily="2" charset="2"/>
              <a:buChar char=""/>
              <a:defRPr/>
            </a:pPr>
            <a:r>
              <a:rPr kumimoji="0" lang="fr-FR" sz="2800" i="1" u="none" strike="noStrike" kern="0" cap="none" spc="0" normalizeH="0" baseline="0" noProof="0" dirty="0" smtClean="0">
                <a:ln>
                  <a:noFill/>
                </a:ln>
                <a:solidFill>
                  <a:schemeClr val="tx1"/>
                </a:solidFill>
                <a:effectLst/>
                <a:uLnTx/>
                <a:uFillTx/>
                <a:latin typeface="Comic Sans MS" pitchFamily="66" charset="0"/>
              </a:rPr>
              <a:t>Prévision d’ensemble</a:t>
            </a:r>
          </a:p>
        </p:txBody>
      </p:sp>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5</a:t>
            </a:fld>
            <a:endParaRPr lang="en-US" dirty="0"/>
          </a:p>
        </p:txBody>
      </p:sp>
      <p:sp>
        <p:nvSpPr>
          <p:cNvPr id="7" name="Rectangle 2"/>
          <p:cNvSpPr txBox="1">
            <a:spLocks noChangeArrowheads="1"/>
          </p:cNvSpPr>
          <p:nvPr/>
        </p:nvSpPr>
        <p:spPr>
          <a:xfrm>
            <a:off x="228600" y="152400"/>
            <a:ext cx="8686800" cy="685800"/>
          </a:xfrm>
          <a:prstGeom prst="rect">
            <a:avLst/>
          </a:prstGeom>
          <a:effectLst/>
        </p:spPr>
        <p:txBody>
          <a:bodyPr/>
          <a:lstStyle/>
          <a:p>
            <a:pPr algn="ctr">
              <a:defRPr/>
            </a:pPr>
            <a:r>
              <a:rPr lang="en-US" sz="4000" b="1" i="1" kern="0" dirty="0" smtClean="0">
                <a:solidFill>
                  <a:srgbClr val="FF9900"/>
                </a:solidFill>
                <a:latin typeface="Comic Sans MS" pitchFamily="66" charset="0"/>
                <a:ea typeface="+mj-ea"/>
                <a:cs typeface="+mj-cs"/>
              </a:rPr>
              <a:t> </a:t>
            </a:r>
            <a:r>
              <a:rPr lang="en-US" sz="4000" b="1" i="1" kern="0" dirty="0" err="1">
                <a:solidFill>
                  <a:srgbClr val="FF9900"/>
                </a:solidFill>
                <a:latin typeface="Comic Sans MS" pitchFamily="66" charset="0"/>
                <a:ea typeface="+mj-ea"/>
                <a:cs typeface="+mj-cs"/>
              </a:rPr>
              <a:t>P</a:t>
            </a:r>
            <a:r>
              <a:rPr lang="en-US" sz="4000" b="1" i="1" kern="0" dirty="0" err="1" smtClean="0">
                <a:solidFill>
                  <a:srgbClr val="FF9900"/>
                </a:solidFill>
                <a:latin typeface="Comic Sans MS" pitchFamily="66" charset="0"/>
                <a:ea typeface="+mj-ea"/>
                <a:cs typeface="+mj-cs"/>
              </a:rPr>
              <a:t>révisibilité</a:t>
            </a:r>
            <a:r>
              <a:rPr lang="en-US" sz="4000" b="1" i="1" kern="0" dirty="0" smtClean="0">
                <a:solidFill>
                  <a:srgbClr val="FF9900"/>
                </a:solidFill>
                <a:latin typeface="Comic Sans MS" pitchFamily="66" charset="0"/>
                <a:ea typeface="+mj-ea"/>
                <a:cs typeface="+mj-cs"/>
              </a:rPr>
              <a:t> et </a:t>
            </a:r>
            <a:r>
              <a:rPr lang="en-US" sz="4000" b="1" i="1" kern="0" dirty="0" err="1" smtClean="0">
                <a:solidFill>
                  <a:srgbClr val="FF9900"/>
                </a:solidFill>
                <a:latin typeface="Comic Sans MS" pitchFamily="66" charset="0"/>
                <a:ea typeface="+mj-ea"/>
                <a:cs typeface="+mj-cs"/>
              </a:rPr>
              <a:t>incertitudes</a:t>
            </a:r>
            <a:r>
              <a:rPr lang="en-US" sz="4000" b="1" i="1" kern="0" dirty="0" smtClean="0">
                <a:solidFill>
                  <a:srgbClr val="FF9900"/>
                </a:solidFill>
                <a:latin typeface="Comic Sans MS" pitchFamily="66" charset="0"/>
                <a:ea typeface="+mj-ea"/>
                <a:cs typeface="+mj-cs"/>
              </a:rPr>
              <a:t> (2) </a:t>
            </a:r>
            <a:r>
              <a:rPr lang="en-US" sz="4000" i="1" kern="0" dirty="0" smtClean="0">
                <a:solidFill>
                  <a:srgbClr val="FF9900"/>
                </a:solidFill>
                <a:latin typeface="Comic Sans MS" pitchFamily="66" charset="0"/>
                <a:ea typeface="+mj-ea"/>
                <a:cs typeface="+mj-cs"/>
              </a:rPr>
              <a:t> </a:t>
            </a:r>
            <a:endParaRPr lang="en-US" sz="4000" i="1" kern="0" dirty="0">
              <a:solidFill>
                <a:srgbClr val="FF9900"/>
              </a:solidFill>
              <a:latin typeface="Comic Sans MS" pitchFamily="66" charset="0"/>
              <a:ea typeface="+mj-ea"/>
              <a:cs typeface="+mj-cs"/>
            </a:endParaRPr>
          </a:p>
        </p:txBody>
      </p:sp>
      <p:sp>
        <p:nvSpPr>
          <p:cNvPr id="9" name="Text Box 6"/>
          <p:cNvSpPr txBox="1">
            <a:spLocks noChangeArrowheads="1"/>
          </p:cNvSpPr>
          <p:nvPr/>
        </p:nvSpPr>
        <p:spPr bwMode="auto">
          <a:xfrm>
            <a:off x="1371600" y="6400800"/>
            <a:ext cx="6400800" cy="444224"/>
          </a:xfrm>
          <a:prstGeom prst="rect">
            <a:avLst/>
          </a:prstGeom>
          <a:noFill/>
          <a:ln w="28575" algn="ctr">
            <a:noFill/>
            <a:miter lim="800000"/>
            <a:headEnd/>
            <a:tailEnd/>
          </a:ln>
        </p:spPr>
        <p:txBody>
          <a:bodyPr wrap="square">
            <a:spAutoFit/>
          </a:bodyPr>
          <a:lstStyle/>
          <a:p>
            <a:pPr marL="609600" indent="-609600">
              <a:lnSpc>
                <a:spcPct val="80000"/>
              </a:lnSpc>
              <a:spcBef>
                <a:spcPct val="30000"/>
              </a:spcBef>
            </a:pPr>
            <a:r>
              <a:rPr lang="en-US" sz="1400" b="1" dirty="0">
                <a:latin typeface="Arial Bold"/>
              </a:rPr>
              <a:t>Lorenz, E.N., </a:t>
            </a:r>
            <a:r>
              <a:rPr lang="en-US" sz="1400" b="1" dirty="0" smtClean="0">
                <a:latin typeface="Arial Bold"/>
              </a:rPr>
              <a:t>1969: </a:t>
            </a:r>
            <a:r>
              <a:rPr lang="en-US" sz="1400" dirty="0">
                <a:latin typeface="Arial Bold"/>
              </a:rPr>
              <a:t>The predictability of a flow </a:t>
            </a:r>
            <a:r>
              <a:rPr lang="en-US" sz="1400" dirty="0" smtClean="0">
                <a:latin typeface="Arial Bold"/>
              </a:rPr>
              <a:t>which posses </a:t>
            </a:r>
            <a:r>
              <a:rPr lang="en-US" sz="1400" dirty="0">
                <a:latin typeface="Arial Bold"/>
              </a:rPr>
              <a:t>many scales </a:t>
            </a:r>
            <a:r>
              <a:rPr lang="en-US" sz="1400" dirty="0" smtClean="0">
                <a:latin typeface="Arial Bold"/>
              </a:rPr>
              <a:t>of motion</a:t>
            </a:r>
            <a:r>
              <a:rPr lang="en-US" sz="1400" dirty="0">
                <a:latin typeface="Arial Bold"/>
              </a:rPr>
              <a:t>. </a:t>
            </a:r>
            <a:r>
              <a:rPr lang="en-US" sz="1400" dirty="0" err="1">
                <a:latin typeface="Arial Bold"/>
              </a:rPr>
              <a:t>Tellus</a:t>
            </a:r>
            <a:r>
              <a:rPr lang="en-US" sz="1400" dirty="0">
                <a:latin typeface="Arial Bold"/>
              </a:rPr>
              <a:t>, 21, 289-307</a:t>
            </a:r>
            <a:r>
              <a:rPr lang="en-US" sz="1400" dirty="0" smtClean="0">
                <a:latin typeface="Arial Bold"/>
              </a:rPr>
              <a:t>.</a:t>
            </a:r>
          </a:p>
        </p:txBody>
      </p:sp>
    </p:spTree>
    <p:extLst>
      <p:ext uri="{BB962C8B-B14F-4D97-AF65-F5344CB8AC3E}">
        <p14:creationId xmlns:p14="http://schemas.microsoft.com/office/powerpoint/2010/main" val="24300087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6</a:t>
            </a:fld>
            <a:endParaRPr lang="en-US"/>
          </a:p>
        </p:txBody>
      </p:sp>
      <p:pic>
        <p:nvPicPr>
          <p:cNvPr id="3" name="Picture 2051" descr="TPfig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4" y="1065435"/>
            <a:ext cx="7340571" cy="518296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txBox="1">
            <a:spLocks noChangeArrowheads="1"/>
          </p:cNvSpPr>
          <p:nvPr/>
        </p:nvSpPr>
        <p:spPr>
          <a:xfrm>
            <a:off x="228600" y="152400"/>
            <a:ext cx="8686800" cy="685800"/>
          </a:xfrm>
          <a:prstGeom prst="rect">
            <a:avLst/>
          </a:prstGeom>
          <a:effectLst/>
        </p:spPr>
        <p:txBody>
          <a:bodyPr/>
          <a:lstStyle/>
          <a:p>
            <a:pPr algn="ctr">
              <a:defRPr/>
            </a:pPr>
            <a:r>
              <a:rPr lang="en-US" sz="4000" b="1" i="1" kern="0" dirty="0" smtClean="0">
                <a:solidFill>
                  <a:srgbClr val="FF9900"/>
                </a:solidFill>
                <a:latin typeface="Comic Sans MS" pitchFamily="66" charset="0"/>
                <a:ea typeface="+mj-ea"/>
                <a:cs typeface="+mj-cs"/>
              </a:rPr>
              <a:t> </a:t>
            </a:r>
            <a:r>
              <a:rPr lang="en-US" sz="4000" b="1" i="1" kern="0" dirty="0" err="1" smtClean="0">
                <a:solidFill>
                  <a:srgbClr val="FF9900"/>
                </a:solidFill>
                <a:latin typeface="Comic Sans MS" pitchFamily="66" charset="0"/>
                <a:ea typeface="+mj-ea"/>
                <a:cs typeface="+mj-cs"/>
              </a:rPr>
              <a:t>Tempête</a:t>
            </a:r>
            <a:r>
              <a:rPr lang="en-US" sz="4000" b="1" i="1" kern="0" dirty="0" smtClean="0">
                <a:solidFill>
                  <a:srgbClr val="FF9900"/>
                </a:solidFill>
                <a:latin typeface="Comic Sans MS" pitchFamily="66" charset="0"/>
                <a:ea typeface="+mj-ea"/>
                <a:cs typeface="+mj-cs"/>
              </a:rPr>
              <a:t> </a:t>
            </a:r>
            <a:r>
              <a:rPr lang="en-US" sz="4000" b="1" i="1" kern="0" dirty="0" err="1" smtClean="0">
                <a:solidFill>
                  <a:srgbClr val="FF9900"/>
                </a:solidFill>
                <a:latin typeface="Comic Sans MS" pitchFamily="66" charset="0"/>
                <a:ea typeface="+mj-ea"/>
                <a:cs typeface="+mj-cs"/>
              </a:rPr>
              <a:t>Lothar</a:t>
            </a:r>
            <a:r>
              <a:rPr lang="en-US" sz="4000" b="1" i="1" kern="0" dirty="0" smtClean="0">
                <a:solidFill>
                  <a:srgbClr val="FF9900"/>
                </a:solidFill>
                <a:latin typeface="Comic Sans MS" pitchFamily="66" charset="0"/>
                <a:ea typeface="+mj-ea"/>
                <a:cs typeface="+mj-cs"/>
              </a:rPr>
              <a:t> </a:t>
            </a:r>
            <a:r>
              <a:rPr lang="en-US" sz="4000" i="1" kern="0" dirty="0" smtClean="0">
                <a:solidFill>
                  <a:srgbClr val="FF9900"/>
                </a:solidFill>
                <a:latin typeface="Comic Sans MS" pitchFamily="66" charset="0"/>
                <a:ea typeface="+mj-ea"/>
                <a:cs typeface="+mj-cs"/>
              </a:rPr>
              <a:t> </a:t>
            </a:r>
            <a:endParaRPr lang="en-US" sz="4000" i="1" kern="0" dirty="0">
              <a:solidFill>
                <a:srgbClr val="FF9900"/>
              </a:solidFill>
              <a:latin typeface="Comic Sans MS" pitchFamily="66" charset="0"/>
              <a:ea typeface="+mj-ea"/>
              <a:cs typeface="+mj-cs"/>
            </a:endParaRPr>
          </a:p>
        </p:txBody>
      </p:sp>
      <p:sp>
        <p:nvSpPr>
          <p:cNvPr id="5" name="Text Box 6"/>
          <p:cNvSpPr txBox="1">
            <a:spLocks noChangeArrowheads="1"/>
          </p:cNvSpPr>
          <p:nvPr/>
        </p:nvSpPr>
        <p:spPr bwMode="auto">
          <a:xfrm>
            <a:off x="1371600" y="6433731"/>
            <a:ext cx="6400800" cy="271869"/>
          </a:xfrm>
          <a:prstGeom prst="rect">
            <a:avLst/>
          </a:prstGeom>
          <a:noFill/>
          <a:ln w="28575" algn="ctr">
            <a:noFill/>
            <a:miter lim="800000"/>
            <a:headEnd/>
            <a:tailEnd/>
          </a:ln>
        </p:spPr>
        <p:txBody>
          <a:bodyPr wrap="square">
            <a:spAutoFit/>
          </a:bodyPr>
          <a:lstStyle/>
          <a:p>
            <a:pPr marL="609600" indent="-609600" algn="ctr">
              <a:lnSpc>
                <a:spcPct val="80000"/>
              </a:lnSpc>
              <a:spcBef>
                <a:spcPct val="30000"/>
              </a:spcBef>
            </a:pPr>
            <a:r>
              <a:rPr lang="en-US" sz="1400" dirty="0" smtClean="0">
                <a:latin typeface="Arial Bold"/>
              </a:rPr>
              <a:t>From</a:t>
            </a:r>
            <a:r>
              <a:rPr lang="en-US" sz="1400" b="1" dirty="0" smtClean="0">
                <a:latin typeface="Arial Bold"/>
              </a:rPr>
              <a:t> T. Palmer, ECMWF </a:t>
            </a:r>
            <a:r>
              <a:rPr lang="en-US" sz="1400" dirty="0" smtClean="0">
                <a:latin typeface="Arial Bold"/>
              </a:rPr>
              <a:t>Ensemble prediction system</a:t>
            </a:r>
          </a:p>
        </p:txBody>
      </p:sp>
    </p:spTree>
    <p:extLst>
      <p:ext uri="{BB962C8B-B14F-4D97-AF65-F5344CB8AC3E}">
        <p14:creationId xmlns:p14="http://schemas.microsoft.com/office/powerpoint/2010/main" val="32300806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7</a:t>
            </a:fld>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983" y="1003300"/>
            <a:ext cx="4894417" cy="5016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4"/>
          <p:cNvSpPr txBox="1">
            <a:spLocks noChangeArrowheads="1"/>
          </p:cNvSpPr>
          <p:nvPr/>
        </p:nvSpPr>
        <p:spPr bwMode="auto">
          <a:xfrm>
            <a:off x="6019800" y="3210580"/>
            <a:ext cx="2971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sz="2800" dirty="0">
                <a:latin typeface="Comic Sans MS"/>
                <a:cs typeface="Comic Sans MS"/>
              </a:rPr>
              <a:t>Lorenz (1963</a:t>
            </a:r>
            <a:r>
              <a:rPr lang="en-GB" sz="2800" dirty="0" smtClean="0">
                <a:latin typeface="Comic Sans MS"/>
                <a:cs typeface="Comic Sans MS"/>
              </a:rPr>
              <a:t>)</a:t>
            </a:r>
            <a:endParaRPr lang="en-GB" sz="2800" dirty="0">
              <a:latin typeface="Comic Sans MS"/>
              <a:cs typeface="Comic Sans MS"/>
            </a:endParaRPr>
          </a:p>
        </p:txBody>
      </p:sp>
      <p:sp>
        <p:nvSpPr>
          <p:cNvPr id="7" name="Text Box 6"/>
          <p:cNvSpPr txBox="1">
            <a:spLocks noChangeArrowheads="1"/>
          </p:cNvSpPr>
          <p:nvPr/>
        </p:nvSpPr>
        <p:spPr bwMode="auto">
          <a:xfrm>
            <a:off x="3810000" y="4495800"/>
            <a:ext cx="1676400" cy="5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GB" sz="3200" dirty="0" err="1" smtClean="0">
                <a:latin typeface="Comic Sans MS"/>
                <a:cs typeface="Comic Sans MS"/>
              </a:rPr>
              <a:t>Lothar</a:t>
            </a:r>
            <a:r>
              <a:rPr lang="en-GB" sz="3200" dirty="0" smtClean="0">
                <a:latin typeface="Comic Sans MS"/>
                <a:cs typeface="Comic Sans MS"/>
              </a:rPr>
              <a:t> !</a:t>
            </a:r>
            <a:endParaRPr lang="en-GB" sz="3200" dirty="0">
              <a:latin typeface="Comic Sans MS"/>
              <a:cs typeface="Comic Sans MS"/>
            </a:endParaRPr>
          </a:p>
        </p:txBody>
      </p:sp>
      <p:sp>
        <p:nvSpPr>
          <p:cNvPr id="8" name="Line 7"/>
          <p:cNvSpPr>
            <a:spLocks noChangeShapeType="1"/>
          </p:cNvSpPr>
          <p:nvPr/>
        </p:nvSpPr>
        <p:spPr bwMode="auto">
          <a:xfrm rot="16200000" flipH="1" flipV="1">
            <a:off x="3009900" y="4305300"/>
            <a:ext cx="190500" cy="11811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endParaRPr lang="fr-FR"/>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201416"/>
            <a:ext cx="1558013" cy="1922784"/>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txBox="1">
            <a:spLocks noChangeArrowheads="1"/>
          </p:cNvSpPr>
          <p:nvPr/>
        </p:nvSpPr>
        <p:spPr>
          <a:xfrm>
            <a:off x="228600" y="152400"/>
            <a:ext cx="8686800" cy="685800"/>
          </a:xfrm>
          <a:prstGeom prst="rect">
            <a:avLst/>
          </a:prstGeom>
          <a:effectLst/>
        </p:spPr>
        <p:txBody>
          <a:bodyPr/>
          <a:lstStyle/>
          <a:p>
            <a:pPr algn="ctr">
              <a:defRPr/>
            </a:pPr>
            <a:r>
              <a:rPr lang="en-US" sz="4000" b="1" i="1" kern="0" dirty="0" smtClean="0">
                <a:solidFill>
                  <a:srgbClr val="FF9900"/>
                </a:solidFill>
                <a:latin typeface="Comic Sans MS" pitchFamily="66" charset="0"/>
                <a:ea typeface="+mj-ea"/>
                <a:cs typeface="+mj-cs"/>
              </a:rPr>
              <a:t> </a:t>
            </a:r>
            <a:r>
              <a:rPr lang="en-US" sz="4000" b="1" i="1" kern="0" dirty="0" err="1" smtClean="0">
                <a:solidFill>
                  <a:srgbClr val="FF9900"/>
                </a:solidFill>
                <a:latin typeface="Comic Sans MS" pitchFamily="66" charset="0"/>
                <a:ea typeface="+mj-ea"/>
                <a:cs typeface="+mj-cs"/>
              </a:rPr>
              <a:t>Théorie</a:t>
            </a:r>
            <a:r>
              <a:rPr lang="en-US" sz="4000" b="1" i="1" kern="0" dirty="0" smtClean="0">
                <a:solidFill>
                  <a:srgbClr val="FF9900"/>
                </a:solidFill>
                <a:latin typeface="Comic Sans MS" pitchFamily="66" charset="0"/>
                <a:ea typeface="+mj-ea"/>
                <a:cs typeface="+mj-cs"/>
              </a:rPr>
              <a:t> du chaos </a:t>
            </a:r>
            <a:r>
              <a:rPr lang="en-US" sz="4000" i="1" kern="0" dirty="0" smtClean="0">
                <a:solidFill>
                  <a:srgbClr val="FF9900"/>
                </a:solidFill>
                <a:latin typeface="Comic Sans MS" pitchFamily="66" charset="0"/>
                <a:ea typeface="+mj-ea"/>
                <a:cs typeface="+mj-cs"/>
              </a:rPr>
              <a:t> </a:t>
            </a:r>
            <a:endParaRPr lang="en-US" sz="4000" i="1" kern="0" dirty="0">
              <a:solidFill>
                <a:srgbClr val="FF9900"/>
              </a:solidFill>
              <a:latin typeface="Comic Sans MS" pitchFamily="66" charset="0"/>
              <a:ea typeface="+mj-ea"/>
              <a:cs typeface="+mj-cs"/>
            </a:endParaRPr>
          </a:p>
        </p:txBody>
      </p:sp>
    </p:spTree>
    <p:extLst>
      <p:ext uri="{BB962C8B-B14F-4D97-AF65-F5344CB8AC3E}">
        <p14:creationId xmlns:p14="http://schemas.microsoft.com/office/powerpoint/2010/main" val="8409593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p:cNvSpPr txBox="1">
            <a:spLocks noChangeArrowheads="1"/>
          </p:cNvSpPr>
          <p:nvPr/>
        </p:nvSpPr>
        <p:spPr>
          <a:xfrm>
            <a:off x="152400" y="1752600"/>
            <a:ext cx="7315200" cy="3733800"/>
          </a:xfrm>
          <a:prstGeom prst="rect">
            <a:avLst/>
          </a:prstGeom>
        </p:spPr>
        <p:txBody>
          <a:bodyPr/>
          <a:lstStyle/>
          <a:p>
            <a:pPr marL="463550" marR="0" lvl="0" indent="-463550" algn="l" defTabSz="914400" rtl="0" eaLnBrk="1" fontAlgn="base" latinLnBrk="0" hangingPunct="1">
              <a:lnSpc>
                <a:spcPct val="90000"/>
              </a:lnSpc>
              <a:spcBef>
                <a:spcPct val="20000"/>
              </a:spcBef>
              <a:spcAft>
                <a:spcPct val="0"/>
              </a:spcAft>
              <a:buClrTx/>
              <a:buSzTx/>
              <a:buFont typeface="Wingdings" pitchFamily="2" charset="2"/>
              <a:buChar char=""/>
              <a:tabLst/>
              <a:defRPr/>
            </a:pPr>
            <a:r>
              <a:rPr kumimoji="0" lang="fr-FR" sz="2800" b="1" i="1" u="none" strike="noStrike" kern="0" cap="none" spc="0" normalizeH="0" baseline="0" noProof="0" dirty="0" smtClean="0">
                <a:ln>
                  <a:noFill/>
                </a:ln>
                <a:solidFill>
                  <a:schemeClr val="tx1"/>
                </a:solidFill>
                <a:effectLst/>
                <a:uLnTx/>
                <a:uFillTx/>
                <a:latin typeface="Comic Sans MS" pitchFamily="66" charset="0"/>
                <a:ea typeface="+mn-ea"/>
                <a:cs typeface="+mn-cs"/>
              </a:rPr>
              <a:t>1</a:t>
            </a:r>
            <a:r>
              <a:rPr kumimoji="0" lang="fr-FR" sz="2800" b="1" i="1" u="none" strike="noStrike" kern="0" cap="none" spc="0" normalizeH="0" baseline="30000" noProof="0" dirty="0" smtClean="0">
                <a:ln>
                  <a:noFill/>
                </a:ln>
                <a:solidFill>
                  <a:schemeClr val="tx1"/>
                </a:solidFill>
                <a:effectLst/>
                <a:uLnTx/>
                <a:uFillTx/>
                <a:latin typeface="Comic Sans MS" pitchFamily="66" charset="0"/>
                <a:ea typeface="+mn-ea"/>
                <a:cs typeface="+mn-cs"/>
              </a:rPr>
              <a:t>ère</a:t>
            </a:r>
            <a:r>
              <a:rPr kumimoji="0" lang="fr-FR" sz="2800" b="1" i="1" u="none" strike="noStrike" kern="0" cap="none" spc="0" normalizeH="0" baseline="0" noProof="0" dirty="0" smtClean="0">
                <a:ln>
                  <a:noFill/>
                </a:ln>
                <a:solidFill>
                  <a:schemeClr val="tx1"/>
                </a:solidFill>
                <a:effectLst/>
                <a:uLnTx/>
                <a:uFillTx/>
                <a:latin typeface="Comic Sans MS" pitchFamily="66" charset="0"/>
                <a:ea typeface="+mn-ea"/>
                <a:cs typeface="+mn-cs"/>
              </a:rPr>
              <a:t> espèce:</a:t>
            </a:r>
            <a:r>
              <a:rPr kumimoji="0" lang="fr-FR" sz="2800" b="1" i="1" u="none" strike="noStrike" kern="0" cap="none" spc="0" normalizeH="0" noProof="0" dirty="0" smtClean="0">
                <a:ln>
                  <a:noFill/>
                </a:ln>
                <a:solidFill>
                  <a:schemeClr val="tx1"/>
                </a:solidFill>
                <a:effectLst/>
                <a:uLnTx/>
                <a:uFillTx/>
                <a:latin typeface="Comic Sans MS" pitchFamily="66" charset="0"/>
                <a:ea typeface="+mn-ea"/>
                <a:cs typeface="+mn-cs"/>
              </a:rPr>
              <a:t> déterminer la trajectoire et l’état futur d’un système  (conditions initiales)</a:t>
            </a:r>
          </a:p>
          <a:p>
            <a:pPr marR="0" lvl="0" algn="l" defTabSz="914400" rtl="0" eaLnBrk="1" fontAlgn="base" latinLnBrk="0" hangingPunct="1">
              <a:lnSpc>
                <a:spcPct val="90000"/>
              </a:lnSpc>
              <a:spcBef>
                <a:spcPct val="20000"/>
              </a:spcBef>
              <a:spcAft>
                <a:spcPct val="0"/>
              </a:spcAft>
              <a:buClrTx/>
              <a:buSzTx/>
              <a:tabLst/>
              <a:defRPr/>
            </a:pPr>
            <a:endParaRPr kumimoji="0" lang="fr-FR" sz="2800" b="1" i="1" u="none" strike="noStrike" kern="0" cap="none" spc="0" normalizeH="0" noProof="0" dirty="0" smtClean="0">
              <a:ln>
                <a:noFill/>
              </a:ln>
              <a:solidFill>
                <a:schemeClr val="tx1"/>
              </a:solidFill>
              <a:effectLst/>
              <a:uLnTx/>
              <a:uFillTx/>
              <a:latin typeface="Comic Sans MS" pitchFamily="66" charset="0"/>
              <a:ea typeface="+mn-ea"/>
              <a:cs typeface="+mn-cs"/>
            </a:endParaRPr>
          </a:p>
          <a:p>
            <a:pPr marL="463550" marR="0" lvl="0" indent="-463550" algn="l" defTabSz="914400" rtl="0" eaLnBrk="1" fontAlgn="base" latinLnBrk="0" hangingPunct="1">
              <a:lnSpc>
                <a:spcPct val="90000"/>
              </a:lnSpc>
              <a:spcBef>
                <a:spcPct val="20000"/>
              </a:spcBef>
              <a:spcAft>
                <a:spcPct val="0"/>
              </a:spcAft>
              <a:buClrTx/>
              <a:buSzTx/>
              <a:buFont typeface="Wingdings" pitchFamily="2" charset="2"/>
              <a:buChar char=""/>
              <a:tabLst/>
              <a:defRPr/>
            </a:pPr>
            <a:r>
              <a:rPr kumimoji="0" lang="fr-FR" sz="2800" b="1" i="1" u="none" strike="noStrike" kern="0" cap="none" spc="0" normalizeH="0" baseline="0" noProof="0" dirty="0" smtClean="0">
                <a:ln>
                  <a:noFill/>
                </a:ln>
                <a:solidFill>
                  <a:schemeClr val="tx1"/>
                </a:solidFill>
                <a:effectLst/>
                <a:uLnTx/>
                <a:uFillTx/>
                <a:latin typeface="Comic Sans MS" pitchFamily="66" charset="0"/>
                <a:ea typeface="+mn-ea"/>
                <a:cs typeface="+mn-cs"/>
              </a:rPr>
              <a:t>2</a:t>
            </a:r>
            <a:r>
              <a:rPr kumimoji="0" lang="fr-FR" sz="2800" b="1" i="1" u="none" strike="noStrike" kern="0" cap="none" spc="0" normalizeH="0" baseline="30000" noProof="0" dirty="0" smtClean="0">
                <a:ln>
                  <a:noFill/>
                </a:ln>
                <a:solidFill>
                  <a:schemeClr val="tx1"/>
                </a:solidFill>
                <a:effectLst/>
                <a:uLnTx/>
                <a:uFillTx/>
                <a:latin typeface="Comic Sans MS" pitchFamily="66" charset="0"/>
                <a:ea typeface="+mn-ea"/>
                <a:cs typeface="+mn-cs"/>
              </a:rPr>
              <a:t>ème</a:t>
            </a:r>
            <a:r>
              <a:rPr kumimoji="0" lang="fr-FR" sz="2800" b="1" i="1" u="none" strike="noStrike" kern="0" cap="none" spc="0" normalizeH="0" baseline="0" noProof="0" dirty="0" smtClean="0">
                <a:ln>
                  <a:noFill/>
                </a:ln>
                <a:solidFill>
                  <a:schemeClr val="tx1"/>
                </a:solidFill>
                <a:effectLst/>
                <a:uLnTx/>
                <a:uFillTx/>
                <a:latin typeface="Comic Sans MS" pitchFamily="66" charset="0"/>
                <a:ea typeface="+mn-ea"/>
                <a:cs typeface="+mn-cs"/>
              </a:rPr>
              <a:t> espèce: déterminer l’évolution de la statistique d’un système</a:t>
            </a:r>
            <a:r>
              <a:rPr kumimoji="0" lang="fr-FR" sz="2800" b="1" i="1" u="none" strike="noStrike" kern="0" cap="none" spc="0" normalizeH="0" noProof="0" dirty="0" smtClean="0">
                <a:ln>
                  <a:noFill/>
                </a:ln>
                <a:solidFill>
                  <a:schemeClr val="tx1"/>
                </a:solidFill>
                <a:effectLst/>
                <a:uLnTx/>
                <a:uFillTx/>
                <a:latin typeface="Comic Sans MS" pitchFamily="66" charset="0"/>
                <a:ea typeface="+mn-ea"/>
                <a:cs typeface="+mn-cs"/>
              </a:rPr>
              <a:t> </a:t>
            </a:r>
            <a:r>
              <a:rPr lang="fr-FR" sz="2800" b="1" i="1" kern="0" noProof="0" dirty="0" smtClean="0">
                <a:latin typeface="Comic Sans MS" pitchFamily="66" charset="0"/>
              </a:rPr>
              <a:t>sous l’influence des</a:t>
            </a:r>
            <a:r>
              <a:rPr lang="fr-FR" sz="2800" b="1" i="1" kern="0" dirty="0" smtClean="0">
                <a:latin typeface="Comic Sans MS" pitchFamily="66" charset="0"/>
              </a:rPr>
              <a:t> variations de facteurs</a:t>
            </a:r>
          </a:p>
          <a:p>
            <a:pPr marR="0" lvl="0" algn="l" defTabSz="914400" rtl="0" eaLnBrk="1" fontAlgn="base" latinLnBrk="0" hangingPunct="1">
              <a:lnSpc>
                <a:spcPct val="90000"/>
              </a:lnSpc>
              <a:spcBef>
                <a:spcPct val="20000"/>
              </a:spcBef>
              <a:spcAft>
                <a:spcPct val="0"/>
              </a:spcAft>
              <a:buClrTx/>
              <a:buSzTx/>
              <a:tabLst/>
              <a:defRPr/>
            </a:pPr>
            <a:r>
              <a:rPr lang="fr-FR" sz="2800" b="1" i="1" kern="0" dirty="0">
                <a:latin typeface="Comic Sans MS" pitchFamily="66" charset="0"/>
              </a:rPr>
              <a:t> </a:t>
            </a:r>
            <a:r>
              <a:rPr lang="fr-FR" sz="2800" b="1" i="1" kern="0" dirty="0" smtClean="0">
                <a:latin typeface="Comic Sans MS" pitchFamily="66" charset="0"/>
              </a:rPr>
              <a:t>  externes (conditions aux</a:t>
            </a:r>
            <a:r>
              <a:rPr kumimoji="0" lang="fr-FR" sz="2800" b="1" i="1" u="none" strike="noStrike" kern="0" cap="none" spc="0" normalizeH="0" noProof="0" dirty="0" smtClean="0">
                <a:ln>
                  <a:noFill/>
                </a:ln>
                <a:solidFill>
                  <a:schemeClr val="tx1"/>
                </a:solidFill>
                <a:effectLst/>
                <a:uLnTx/>
                <a:uFillTx/>
                <a:latin typeface="Comic Sans MS" pitchFamily="66" charset="0"/>
                <a:ea typeface="+mn-ea"/>
                <a:cs typeface="+mn-cs"/>
              </a:rPr>
              <a:t> limites)</a:t>
            </a:r>
            <a:endParaRPr kumimoji="0" lang="fr-FR" sz="2800" b="1" i="1" u="none" strike="noStrike" kern="0" cap="none" spc="0" normalizeH="0" baseline="0" noProof="0" dirty="0" smtClean="0">
              <a:ln>
                <a:noFill/>
              </a:ln>
              <a:solidFill>
                <a:schemeClr val="tx1"/>
              </a:solidFill>
              <a:effectLst/>
              <a:uLnTx/>
              <a:uFillTx/>
              <a:latin typeface="Comic Sans MS" pitchFamily="66" charset="0"/>
              <a:ea typeface="+mn-ea"/>
              <a:cs typeface="+mn-cs"/>
            </a:endParaRPr>
          </a:p>
        </p:txBody>
      </p:sp>
      <p:sp>
        <p:nvSpPr>
          <p:cNvPr id="2" name="Espace réservé du numéro de diapositive 1"/>
          <p:cNvSpPr>
            <a:spLocks noGrp="1"/>
          </p:cNvSpPr>
          <p:nvPr>
            <p:ph type="sldNum" sz="quarter" idx="12"/>
          </p:nvPr>
        </p:nvSpPr>
        <p:spPr/>
        <p:txBody>
          <a:bodyPr/>
          <a:lstStyle/>
          <a:p>
            <a:pPr>
              <a:defRPr/>
            </a:pPr>
            <a:fld id="{F6685CC8-B742-49AB-AA07-1882889DE967}" type="slidenum">
              <a:rPr lang="en-US" smtClean="0"/>
              <a:pPr>
                <a:defRPr/>
              </a:pPr>
              <a:t>8</a:t>
            </a:fld>
            <a:endParaRPr lang="en-US"/>
          </a:p>
        </p:txBody>
      </p:sp>
      <p:sp>
        <p:nvSpPr>
          <p:cNvPr id="7" name="Rectangle 2"/>
          <p:cNvSpPr txBox="1">
            <a:spLocks noChangeArrowheads="1"/>
          </p:cNvSpPr>
          <p:nvPr/>
        </p:nvSpPr>
        <p:spPr>
          <a:xfrm>
            <a:off x="228600" y="152400"/>
            <a:ext cx="8686800" cy="685800"/>
          </a:xfrm>
          <a:prstGeom prst="rect">
            <a:avLst/>
          </a:prstGeom>
          <a:effectLst/>
        </p:spPr>
        <p:txBody>
          <a:bodyPr/>
          <a:lstStyle/>
          <a:p>
            <a:pPr algn="ctr">
              <a:defRPr/>
            </a:pPr>
            <a:r>
              <a:rPr lang="en-US" sz="4000" b="1" i="1" kern="0" dirty="0" smtClean="0">
                <a:solidFill>
                  <a:srgbClr val="FF9900"/>
                </a:solidFill>
                <a:latin typeface="Comic Sans MS" pitchFamily="66" charset="0"/>
                <a:ea typeface="+mj-ea"/>
                <a:cs typeface="+mj-cs"/>
              </a:rPr>
              <a:t> Les </a:t>
            </a:r>
            <a:r>
              <a:rPr lang="en-US" sz="4000" b="1" i="1" kern="0" dirty="0" err="1" smtClean="0">
                <a:solidFill>
                  <a:srgbClr val="FF9900"/>
                </a:solidFill>
                <a:latin typeface="Comic Sans MS" pitchFamily="66" charset="0"/>
                <a:ea typeface="+mj-ea"/>
                <a:cs typeface="+mj-cs"/>
              </a:rPr>
              <a:t>deux</a:t>
            </a:r>
            <a:r>
              <a:rPr lang="en-US" sz="4000" b="1" i="1" kern="0" dirty="0" smtClean="0">
                <a:solidFill>
                  <a:srgbClr val="FF9900"/>
                </a:solidFill>
                <a:latin typeface="Comic Sans MS" pitchFamily="66" charset="0"/>
                <a:ea typeface="+mj-ea"/>
                <a:cs typeface="+mj-cs"/>
              </a:rPr>
              <a:t> types de </a:t>
            </a:r>
            <a:r>
              <a:rPr lang="en-US" sz="4000" b="1" i="1" kern="0" dirty="0" err="1" smtClean="0">
                <a:solidFill>
                  <a:srgbClr val="FF9900"/>
                </a:solidFill>
                <a:latin typeface="Comic Sans MS" pitchFamily="66" charset="0"/>
                <a:ea typeface="+mj-ea"/>
                <a:cs typeface="+mj-cs"/>
              </a:rPr>
              <a:t>prévisibilité</a:t>
            </a:r>
            <a:r>
              <a:rPr lang="en-US" sz="4000" b="1" i="1" kern="0" dirty="0" smtClean="0">
                <a:solidFill>
                  <a:srgbClr val="FF9900"/>
                </a:solidFill>
                <a:latin typeface="Comic Sans MS" pitchFamily="66" charset="0"/>
                <a:ea typeface="+mj-ea"/>
                <a:cs typeface="+mj-cs"/>
              </a:rPr>
              <a:t> </a:t>
            </a:r>
            <a:r>
              <a:rPr lang="en-US" sz="4000" i="1" kern="0" dirty="0" smtClean="0">
                <a:solidFill>
                  <a:srgbClr val="FF9900"/>
                </a:solidFill>
                <a:latin typeface="Comic Sans MS" pitchFamily="66" charset="0"/>
                <a:ea typeface="+mj-ea"/>
                <a:cs typeface="+mj-cs"/>
              </a:rPr>
              <a:t> </a:t>
            </a:r>
            <a:endParaRPr lang="en-US" sz="4000" i="1" kern="0" dirty="0">
              <a:solidFill>
                <a:srgbClr val="FF9900"/>
              </a:solidFill>
              <a:latin typeface="Comic Sans MS" pitchFamily="66" charset="0"/>
              <a:ea typeface="+mj-ea"/>
              <a:cs typeface="+mj-cs"/>
            </a:endParaRPr>
          </a:p>
        </p:txBody>
      </p:sp>
      <p:sp>
        <p:nvSpPr>
          <p:cNvPr id="9" name="Text Box 6"/>
          <p:cNvSpPr txBox="1">
            <a:spLocks noChangeArrowheads="1"/>
          </p:cNvSpPr>
          <p:nvPr/>
        </p:nvSpPr>
        <p:spPr bwMode="auto">
          <a:xfrm>
            <a:off x="762000" y="6400800"/>
            <a:ext cx="7315200" cy="444224"/>
          </a:xfrm>
          <a:prstGeom prst="rect">
            <a:avLst/>
          </a:prstGeom>
          <a:noFill/>
          <a:ln w="28575" algn="ctr">
            <a:noFill/>
            <a:miter lim="800000"/>
            <a:headEnd/>
            <a:tailEnd/>
          </a:ln>
        </p:spPr>
        <p:txBody>
          <a:bodyPr wrap="square">
            <a:spAutoFit/>
          </a:bodyPr>
          <a:lstStyle/>
          <a:p>
            <a:pPr marL="609600" indent="-609600">
              <a:lnSpc>
                <a:spcPct val="80000"/>
              </a:lnSpc>
              <a:spcBef>
                <a:spcPct val="30000"/>
              </a:spcBef>
            </a:pPr>
            <a:r>
              <a:rPr lang="en-US" sz="1400" b="1" dirty="0" smtClean="0">
                <a:latin typeface="Arial Bold"/>
              </a:rPr>
              <a:t>Lorenz</a:t>
            </a:r>
            <a:r>
              <a:rPr lang="en-US" sz="1400" b="1" dirty="0">
                <a:latin typeface="Arial Bold"/>
              </a:rPr>
              <a:t>, E.N</a:t>
            </a:r>
            <a:r>
              <a:rPr lang="en-US" sz="1400" b="1" dirty="0" smtClean="0">
                <a:latin typeface="Arial Bold"/>
              </a:rPr>
              <a:t>., 1975</a:t>
            </a:r>
            <a:r>
              <a:rPr lang="en-US" sz="1400" dirty="0" smtClean="0">
                <a:latin typeface="Arial Bold"/>
              </a:rPr>
              <a:t>:  </a:t>
            </a:r>
            <a:r>
              <a:rPr lang="en-US" sz="1400" dirty="0">
                <a:latin typeface="Arial Bold"/>
              </a:rPr>
              <a:t>Climate Predictability. In: The Physical Bases of Climate </a:t>
            </a:r>
            <a:r>
              <a:rPr lang="en-US" sz="1400" dirty="0" smtClean="0">
                <a:latin typeface="Arial Bold"/>
              </a:rPr>
              <a:t>and Climate </a:t>
            </a:r>
            <a:r>
              <a:rPr lang="en-US" sz="1400" dirty="0">
                <a:latin typeface="Arial Bold"/>
              </a:rPr>
              <a:t>Modeling</a:t>
            </a:r>
            <a:r>
              <a:rPr lang="en-US" sz="1400" dirty="0" smtClean="0">
                <a:latin typeface="Arial Bold"/>
              </a:rPr>
              <a:t>, number </a:t>
            </a:r>
            <a:r>
              <a:rPr lang="en-US" sz="1400" dirty="0">
                <a:latin typeface="Arial Bold"/>
              </a:rPr>
              <a:t>16 in GARP Publ. Ser., pages 132-136. </a:t>
            </a:r>
            <a:r>
              <a:rPr lang="en-US" sz="1400" dirty="0" smtClean="0">
                <a:latin typeface="Arial Bold"/>
              </a:rPr>
              <a:t>World </a:t>
            </a:r>
            <a:r>
              <a:rPr lang="en-US" sz="1400" dirty="0" err="1" smtClean="0">
                <a:latin typeface="Arial Bold"/>
              </a:rPr>
              <a:t>Meteorol</a:t>
            </a:r>
            <a:r>
              <a:rPr lang="en-US" sz="1400" dirty="0">
                <a:latin typeface="Arial Bold"/>
              </a:rPr>
              <a:t>. Org</a:t>
            </a:r>
            <a:r>
              <a:rPr lang="en-US" sz="1400" dirty="0" smtClean="0">
                <a:latin typeface="Arial Bold"/>
              </a:rPr>
              <a:t>.</a:t>
            </a:r>
            <a:endParaRPr lang="en-US" sz="1400" dirty="0">
              <a:latin typeface="Arial Bold"/>
            </a:endParaRPr>
          </a:p>
        </p:txBody>
      </p:sp>
    </p:spTree>
    <p:extLst>
      <p:ext uri="{BB962C8B-B14F-4D97-AF65-F5344CB8AC3E}">
        <p14:creationId xmlns:p14="http://schemas.microsoft.com/office/powerpoint/2010/main" val="335823556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533400" y="1181215"/>
            <a:ext cx="5178734" cy="4990985"/>
          </a:xfrm>
          <a:prstGeom prst="rect">
            <a:avLst/>
          </a:prstGeom>
        </p:spPr>
      </p:pic>
      <p:sp>
        <p:nvSpPr>
          <p:cNvPr id="4" name="Espace réservé du numéro de diapositive 3"/>
          <p:cNvSpPr>
            <a:spLocks noGrp="1"/>
          </p:cNvSpPr>
          <p:nvPr>
            <p:ph type="sldNum" sz="quarter" idx="12"/>
          </p:nvPr>
        </p:nvSpPr>
        <p:spPr/>
        <p:txBody>
          <a:bodyPr/>
          <a:lstStyle/>
          <a:p>
            <a:pPr>
              <a:defRPr/>
            </a:pPr>
            <a:fld id="{3F6C9ADF-694F-4833-9B65-AC61DF283CCC}" type="slidenum">
              <a:rPr lang="en-US" smtClean="0"/>
              <a:pPr>
                <a:defRPr/>
              </a:pPr>
              <a:t>9</a:t>
            </a:fld>
            <a:endParaRPr lang="en-US"/>
          </a:p>
        </p:txBody>
      </p:sp>
      <p:pic>
        <p:nvPicPr>
          <p:cNvPr id="6" name="Picture 10"/>
          <p:cNvPicPr>
            <a:picLocks noChangeAspect="1" noChangeArrowheads="1"/>
          </p:cNvPicPr>
          <p:nvPr/>
        </p:nvPicPr>
        <p:blipFill>
          <a:blip r:embed="rId3" cstate="print"/>
          <a:srcRect/>
          <a:stretch>
            <a:fillRect/>
          </a:stretch>
        </p:blipFill>
        <p:spPr bwMode="auto">
          <a:xfrm>
            <a:off x="6357334" y="2362200"/>
            <a:ext cx="2823178" cy="2057400"/>
          </a:xfrm>
          <a:prstGeom prst="rect">
            <a:avLst/>
          </a:prstGeom>
          <a:noFill/>
        </p:spPr>
      </p:pic>
      <p:sp>
        <p:nvSpPr>
          <p:cNvPr id="11" name="Rectangle 2"/>
          <p:cNvSpPr txBox="1">
            <a:spLocks noChangeArrowheads="1"/>
          </p:cNvSpPr>
          <p:nvPr/>
        </p:nvSpPr>
        <p:spPr bwMode="auto">
          <a:xfrm>
            <a:off x="76200" y="152400"/>
            <a:ext cx="8915400" cy="685800"/>
          </a:xfrm>
          <a:prstGeom prst="rect">
            <a:avLst/>
          </a:prstGeom>
          <a:noFill/>
          <a:ln w="9525">
            <a:noFill/>
            <a:miter lim="800000"/>
            <a:headEnd/>
            <a:tailEnd/>
          </a:ln>
        </p:spPr>
        <p:txBody>
          <a:bodyPr/>
          <a:lstStyle/>
          <a:p>
            <a:pPr algn="ctr"/>
            <a:r>
              <a:rPr lang="en-US" sz="4000" b="1" i="1" dirty="0" err="1" smtClean="0">
                <a:solidFill>
                  <a:srgbClr val="FF9900"/>
                </a:solidFill>
                <a:latin typeface="Comic Sans MS" pitchFamily="66" charset="0"/>
              </a:rPr>
              <a:t>Une</a:t>
            </a:r>
            <a:r>
              <a:rPr lang="en-US" sz="4000" b="1" i="1" dirty="0" smtClean="0">
                <a:solidFill>
                  <a:srgbClr val="FF9900"/>
                </a:solidFill>
                <a:latin typeface="Comic Sans MS" pitchFamily="66" charset="0"/>
              </a:rPr>
              <a:t> </a:t>
            </a:r>
            <a:r>
              <a:rPr lang="en-US" sz="4000" b="1" i="1" dirty="0" err="1" smtClean="0">
                <a:solidFill>
                  <a:srgbClr val="FF9900"/>
                </a:solidFill>
                <a:latin typeface="Comic Sans MS" pitchFamily="66" charset="0"/>
              </a:rPr>
              <a:t>prévision</a:t>
            </a:r>
            <a:r>
              <a:rPr lang="en-US" sz="4000" b="1" i="1" dirty="0" smtClean="0">
                <a:solidFill>
                  <a:srgbClr val="FF9900"/>
                </a:solidFill>
                <a:latin typeface="Comic Sans MS" pitchFamily="66" charset="0"/>
              </a:rPr>
              <a:t> de </a:t>
            </a:r>
            <a:r>
              <a:rPr lang="en-US" sz="4000" b="1" i="1" dirty="0" err="1" smtClean="0">
                <a:solidFill>
                  <a:srgbClr val="FF9900"/>
                </a:solidFill>
                <a:latin typeface="Comic Sans MS" pitchFamily="66" charset="0"/>
              </a:rPr>
              <a:t>deuxième</a:t>
            </a:r>
            <a:r>
              <a:rPr lang="en-US" sz="4000" b="1" i="1" dirty="0" smtClean="0">
                <a:solidFill>
                  <a:srgbClr val="FF9900"/>
                </a:solidFill>
                <a:latin typeface="Comic Sans MS" pitchFamily="66" charset="0"/>
              </a:rPr>
              <a:t> </a:t>
            </a:r>
            <a:r>
              <a:rPr lang="en-US" sz="4000" b="1" i="1" dirty="0" err="1" smtClean="0">
                <a:solidFill>
                  <a:srgbClr val="FF9900"/>
                </a:solidFill>
                <a:latin typeface="Comic Sans MS" pitchFamily="66" charset="0"/>
              </a:rPr>
              <a:t>espèce</a:t>
            </a:r>
            <a:r>
              <a:rPr lang="en-US" sz="4000" b="1" i="1" dirty="0" smtClean="0">
                <a:solidFill>
                  <a:srgbClr val="FF9900"/>
                </a:solidFill>
                <a:latin typeface="Comic Sans MS" pitchFamily="66" charset="0"/>
              </a:rPr>
              <a:t> </a:t>
            </a:r>
            <a:r>
              <a:rPr lang="en-US" sz="4000" i="1" dirty="0" smtClean="0">
                <a:solidFill>
                  <a:srgbClr val="FF9900"/>
                </a:solidFill>
                <a:latin typeface="Comic Sans MS" pitchFamily="66" charset="0"/>
              </a:rPr>
              <a:t> </a:t>
            </a:r>
            <a:endParaRPr lang="en-US" sz="4000" i="1" dirty="0">
              <a:solidFill>
                <a:srgbClr val="FF9900"/>
              </a:solidFill>
              <a:latin typeface="Comic Sans MS" pitchFamily="66" charset="0"/>
            </a:endParaRPr>
          </a:p>
        </p:txBody>
      </p:sp>
      <p:sp>
        <p:nvSpPr>
          <p:cNvPr id="2" name="ZoneTexte 1"/>
          <p:cNvSpPr txBox="1"/>
          <p:nvPr/>
        </p:nvSpPr>
        <p:spPr>
          <a:xfrm>
            <a:off x="5638800" y="2667000"/>
            <a:ext cx="755235" cy="1323439"/>
          </a:xfrm>
          <a:prstGeom prst="rect">
            <a:avLst/>
          </a:prstGeom>
          <a:noFill/>
        </p:spPr>
        <p:txBody>
          <a:bodyPr wrap="none" rtlCol="0">
            <a:spAutoFit/>
          </a:bodyPr>
          <a:lstStyle/>
          <a:p>
            <a:r>
              <a:rPr lang="fr-FR" sz="8000" dirty="0" smtClean="0">
                <a:latin typeface="+mj-lt"/>
                <a:cs typeface="Comic Sans MS"/>
              </a:rPr>
              <a:t>?</a:t>
            </a:r>
            <a:endParaRPr lang="fr-FR" sz="8000" dirty="0">
              <a:latin typeface="+mj-lt"/>
              <a:cs typeface="Comic Sans MS"/>
            </a:endParaRPr>
          </a:p>
        </p:txBody>
      </p:sp>
      <p:sp>
        <p:nvSpPr>
          <p:cNvPr id="12" name="Rectangle 11"/>
          <p:cNvSpPr/>
          <p:nvPr/>
        </p:nvSpPr>
        <p:spPr>
          <a:xfrm>
            <a:off x="1066800" y="1143000"/>
            <a:ext cx="4415542" cy="461665"/>
          </a:xfrm>
          <a:prstGeom prst="rect">
            <a:avLst/>
          </a:prstGeom>
        </p:spPr>
        <p:txBody>
          <a:bodyPr wrap="none">
            <a:spAutoFit/>
          </a:bodyPr>
          <a:lstStyle/>
          <a:p>
            <a:r>
              <a:rPr lang="en-US" sz="2400" dirty="0" err="1" smtClean="0">
                <a:latin typeface="Comic Sans MS" pitchFamily="66" charset="0"/>
              </a:rPr>
              <a:t>Température</a:t>
            </a:r>
            <a:r>
              <a:rPr lang="en-US" sz="2400" dirty="0" smtClean="0">
                <a:latin typeface="Comic Sans MS" pitchFamily="66" charset="0"/>
              </a:rPr>
              <a:t> de </a:t>
            </a:r>
            <a:r>
              <a:rPr lang="en-US" sz="2400" dirty="0" err="1" smtClean="0">
                <a:latin typeface="Comic Sans MS" pitchFamily="66" charset="0"/>
              </a:rPr>
              <a:t>l’atmosphère</a:t>
            </a:r>
            <a:endParaRPr lang="en-US" sz="2400" dirty="0">
              <a:latin typeface="Comic Sans MS" pitchFamily="66" charset="0"/>
            </a:endParaRPr>
          </a:p>
        </p:txBody>
      </p:sp>
      <p:sp>
        <p:nvSpPr>
          <p:cNvPr id="15" name="Rectangle 14"/>
          <p:cNvSpPr/>
          <p:nvPr/>
        </p:nvSpPr>
        <p:spPr>
          <a:xfrm>
            <a:off x="5866397" y="4567535"/>
            <a:ext cx="3353803" cy="461665"/>
          </a:xfrm>
          <a:prstGeom prst="rect">
            <a:avLst/>
          </a:prstGeom>
        </p:spPr>
        <p:txBody>
          <a:bodyPr wrap="none">
            <a:spAutoFit/>
          </a:bodyPr>
          <a:lstStyle/>
          <a:p>
            <a:r>
              <a:rPr lang="en-US" sz="2400" dirty="0" smtClean="0">
                <a:latin typeface="Comic Sans MS" pitchFamily="66" charset="0"/>
              </a:rPr>
              <a:t>Influence </a:t>
            </a:r>
            <a:r>
              <a:rPr lang="en-US" sz="2400" dirty="0" err="1" smtClean="0">
                <a:latin typeface="Comic Sans MS" pitchFamily="66" charset="0"/>
              </a:rPr>
              <a:t>anthropique</a:t>
            </a:r>
            <a:endParaRPr lang="en-US" sz="2400" dirty="0">
              <a:latin typeface="Comic Sans MS" pitchFamily="66" charset="0"/>
            </a:endParaRPr>
          </a:p>
        </p:txBody>
      </p:sp>
    </p:spTree>
    <p:extLst>
      <p:ext uri="{BB962C8B-B14F-4D97-AF65-F5344CB8AC3E}">
        <p14:creationId xmlns:p14="http://schemas.microsoft.com/office/powerpoint/2010/main" val="7145601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80000"/>
          </a:lnSpc>
          <a:spcBef>
            <a:spcPct val="30000"/>
          </a:spcBef>
          <a:spcAft>
            <a:spcPct val="0"/>
          </a:spcAft>
          <a:buClrTx/>
          <a:buSzTx/>
          <a:buFontTx/>
          <a:buChar char="•"/>
          <a:tabLst/>
          <a:defRPr kumimoji="0" lang="en-US" sz="2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chemeClr val="tx1"/>
          </a:outerShdw>
        </a:effectLst>
      </a:spPr>
      <a:bodyPr vert="horz" wrap="square" lIns="91440" tIns="45720" rIns="91440" bIns="45720" numCol="1" anchor="t" anchorCtr="0" compatLnSpc="1">
        <a:prstTxWarp prst="textNoShape">
          <a:avLst/>
        </a:prstTxWarp>
      </a:bodyPr>
      <a:lstStyle>
        <a:defPPr marL="609600" marR="0" indent="-609600" algn="l" defTabSz="914400" rtl="0" eaLnBrk="1" fontAlgn="base" latinLnBrk="0" hangingPunct="1">
          <a:lnSpc>
            <a:spcPct val="80000"/>
          </a:lnSpc>
          <a:spcBef>
            <a:spcPct val="30000"/>
          </a:spcBef>
          <a:spcAft>
            <a:spcPct val="0"/>
          </a:spcAft>
          <a:buClrTx/>
          <a:buSzTx/>
          <a:buFontTx/>
          <a:buChar char="•"/>
          <a:tabLst/>
          <a:defRPr kumimoji="0" lang="en-US" sz="2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onception personnalisée">
  <a:themeElements>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nception personnalisé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onception personnalisé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nception personnalisé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nception personnalisé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nception personnalisé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nception personnalisé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nception personnalisé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nception personnalisé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nception personnalisé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nception personnalisé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nception personnalisé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nception personnalisé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nception personnalisé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4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4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4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4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4_Default Desig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FF3399"/>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24950</TotalTime>
  <Words>1519</Words>
  <Application>Microsoft Macintosh PowerPoint</Application>
  <PresentationFormat>Présentation à l'écran (4:3)</PresentationFormat>
  <Paragraphs>197</Paragraphs>
  <Slides>32</Slides>
  <Notes>6</Notes>
  <HiddenSlides>0</HiddenSlides>
  <MMClips>0</MMClips>
  <ScaleCrop>false</ScaleCrop>
  <HeadingPairs>
    <vt:vector size="6" baseType="variant">
      <vt:variant>
        <vt:lpstr>Thème</vt:lpstr>
      </vt:variant>
      <vt:variant>
        <vt:i4>5</vt:i4>
      </vt:variant>
      <vt:variant>
        <vt:lpstr>Serveurs OLE incorporés</vt:lpstr>
      </vt:variant>
      <vt:variant>
        <vt:i4>1</vt:i4>
      </vt:variant>
      <vt:variant>
        <vt:lpstr>Titres des diapositives</vt:lpstr>
      </vt:variant>
      <vt:variant>
        <vt:i4>32</vt:i4>
      </vt:variant>
    </vt:vector>
  </HeadingPairs>
  <TitlesOfParts>
    <vt:vector size="38" baseType="lpstr">
      <vt:lpstr>Default Design</vt:lpstr>
      <vt:lpstr>1_Custom Design</vt:lpstr>
      <vt:lpstr>Custom Design</vt:lpstr>
      <vt:lpstr>Conception personnalisée</vt:lpstr>
      <vt:lpstr>4_Default Design</vt:lpstr>
      <vt:lpstr>Image</vt:lpstr>
      <vt:lpstr>Présentation PowerPoint</vt:lpstr>
      <vt:lpstr>Cheminement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R Brasher-Alleva</dc:creator>
  <cp:lastModifiedBy>Laurent Terray</cp:lastModifiedBy>
  <cp:revision>1072</cp:revision>
  <dcterms:created xsi:type="dcterms:W3CDTF">2007-02-09T04:00:07Z</dcterms:created>
  <dcterms:modified xsi:type="dcterms:W3CDTF">2013-11-27T07:17:09Z</dcterms:modified>
</cp:coreProperties>
</file>